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A4E"/>
        </a:solidFill>
      </p:bgPr>
    </p:bg>
    <p:spTree>
      <p:nvGrpSpPr>
        <p:cNvPr id="1" name=""/>
        <p:cNvGrpSpPr/>
        <p:nvPr/>
      </p:nvGrpSpPr>
      <p:grpSpPr>
        <a:xfrm>
          <a:off x="0" y="0"/>
          <a:ext cx="0" cy="0"/>
          <a:chOff x="0" y="0"/>
          <a:chExt cx="0" cy="0"/>
        </a:xfrm>
      </p:grpSpPr>
      <p:sp>
        <p:nvSpPr>
          <p:cNvPr id="2" name="Text 0"/>
          <p:cNvSpPr/>
          <p:nvPr/>
        </p:nvSpPr>
        <p:spPr>
          <a:xfrm>
            <a:off x="640080" y="640080"/>
            <a:ext cx="5486400" cy="274320"/>
          </a:xfrm>
          <a:prstGeom prst="rect">
            <a:avLst/>
          </a:prstGeom>
          <a:noFill/>
          <a:ln/>
        </p:spPr>
        <p:txBody>
          <a:bodyPr wrap="square" lIns="0" tIns="0" rIns="0" bIns="0" rtlCol="0" anchor="ctr"/>
          <a:lstStyle/>
          <a:p>
            <a:pPr indent="0" marL="0">
              <a:buNone/>
            </a:pPr>
            <a:r>
              <a:rPr lang="en-US" sz="1200" b="1" spc="600" kern="0" dirty="0">
                <a:solidFill>
                  <a:srgbClr val="3FB8AF"/>
                </a:solidFill>
                <a:latin typeface="Inter" pitchFamily="34" charset="0"/>
                <a:ea typeface="Inter" pitchFamily="34" charset="-122"/>
                <a:cs typeface="Inter" pitchFamily="34" charset="-120"/>
              </a:rPr>
              <a:t>STRATEGY DECK</a:t>
            </a:r>
            <a:endParaRPr lang="en-US" sz="1200" dirty="0"/>
          </a:p>
        </p:txBody>
      </p:sp>
      <p:sp>
        <p:nvSpPr>
          <p:cNvPr id="3" name="Text 1"/>
          <p:cNvSpPr/>
          <p:nvPr/>
        </p:nvSpPr>
        <p:spPr>
          <a:xfrm>
            <a:off x="640080" y="1371600"/>
            <a:ext cx="10881360" cy="1097280"/>
          </a:xfrm>
          <a:prstGeom prst="rect">
            <a:avLst/>
          </a:prstGeom>
          <a:noFill/>
          <a:ln/>
        </p:spPr>
        <p:txBody>
          <a:bodyPr wrap="square" lIns="0" tIns="0" rIns="0" bIns="0" rtlCol="0" anchor="ctr"/>
          <a:lstStyle/>
          <a:p>
            <a:pPr indent="0" marL="0">
              <a:buNone/>
            </a:pPr>
            <a:r>
              <a:rPr lang="en-US" sz="5400" b="1" dirty="0">
                <a:solidFill>
                  <a:srgbClr val="FFFFFF"/>
                </a:solidFill>
                <a:latin typeface="Merriweather" pitchFamily="34" charset="0"/>
                <a:ea typeface="Merriweather" pitchFamily="34" charset="-122"/>
                <a:cs typeface="Merriweather" pitchFamily="34" charset="-120"/>
              </a:rPr>
              <a:t>The Olist Marketplace</a:t>
            </a:r>
            <a:endParaRPr lang="en-US" sz="5400" dirty="0"/>
          </a:p>
        </p:txBody>
      </p:sp>
      <p:sp>
        <p:nvSpPr>
          <p:cNvPr id="4" name="Text 2"/>
          <p:cNvSpPr/>
          <p:nvPr/>
        </p:nvSpPr>
        <p:spPr>
          <a:xfrm>
            <a:off x="640080" y="2423160"/>
            <a:ext cx="10881360" cy="914400"/>
          </a:xfrm>
          <a:prstGeom prst="rect">
            <a:avLst/>
          </a:prstGeom>
          <a:noFill/>
          <a:ln/>
        </p:spPr>
        <p:txBody>
          <a:bodyPr wrap="square" lIns="0" tIns="0" rIns="0" bIns="0" rtlCol="0" anchor="ctr"/>
          <a:lstStyle/>
          <a:p>
            <a:pPr indent="0" marL="0">
              <a:buNone/>
            </a:pPr>
            <a:r>
              <a:rPr lang="en-US" sz="4000" i="1" dirty="0">
                <a:solidFill>
                  <a:srgbClr val="3FB8AF"/>
                </a:solidFill>
                <a:latin typeface="Merriweather" pitchFamily="34" charset="0"/>
                <a:ea typeface="Merriweather" pitchFamily="34" charset="-122"/>
                <a:cs typeface="Merriweather" pitchFamily="34" charset="-120"/>
              </a:rPr>
              <a:t>at an Inflection Point</a:t>
            </a:r>
            <a:endParaRPr lang="en-US" sz="4000" dirty="0"/>
          </a:p>
        </p:txBody>
      </p:sp>
      <p:sp>
        <p:nvSpPr>
          <p:cNvPr id="5" name="Text 3"/>
          <p:cNvSpPr/>
          <p:nvPr/>
        </p:nvSpPr>
        <p:spPr>
          <a:xfrm>
            <a:off x="640080" y="3840480"/>
            <a:ext cx="10881360" cy="914400"/>
          </a:xfrm>
          <a:prstGeom prst="rect">
            <a:avLst/>
          </a:prstGeom>
          <a:noFill/>
          <a:ln/>
        </p:spPr>
        <p:txBody>
          <a:bodyPr wrap="square" lIns="0" tIns="0" rIns="0" bIns="0" rtlCol="0" anchor="ctr"/>
          <a:lstStyle/>
          <a:p>
            <a:pPr indent="0" marL="0">
              <a:buNone/>
            </a:pPr>
            <a:r>
              <a:rPr lang="en-US" sz="1800" dirty="0">
                <a:solidFill>
                  <a:srgbClr val="CFD6E4"/>
                </a:solidFill>
                <a:latin typeface="Inter" pitchFamily="34" charset="0"/>
                <a:ea typeface="Inter" pitchFamily="34" charset="-122"/>
                <a:cs typeface="Inter" pitchFamily="34" charset="-120"/>
              </a:rPr>
              <a:t>Three strategic postures for a marketplace whose growth engine is misaligned with its retention economics.</a:t>
            </a:r>
            <a:endParaRPr lang="en-US" sz="1800" dirty="0"/>
          </a:p>
        </p:txBody>
      </p:sp>
      <p:sp>
        <p:nvSpPr>
          <p:cNvPr id="6" name="Shape 4"/>
          <p:cNvSpPr/>
          <p:nvPr/>
        </p:nvSpPr>
        <p:spPr>
          <a:xfrm>
            <a:off x="640080" y="5943600"/>
            <a:ext cx="3657600" cy="0"/>
          </a:xfrm>
          <a:prstGeom prst="line">
            <a:avLst/>
          </a:prstGeom>
          <a:noFill/>
          <a:ln w="25400">
            <a:solidFill>
              <a:srgbClr val="3FB8AF"/>
            </a:solidFill>
            <a:prstDash val="solid"/>
          </a:ln>
        </p:spPr>
      </p:sp>
      <p:sp>
        <p:nvSpPr>
          <p:cNvPr id="7" name="Text 5"/>
          <p:cNvSpPr/>
          <p:nvPr/>
        </p:nvSpPr>
        <p:spPr>
          <a:xfrm>
            <a:off x="640080" y="6080760"/>
            <a:ext cx="5486400" cy="320040"/>
          </a:xfrm>
          <a:prstGeom prst="rect">
            <a:avLst/>
          </a:prstGeom>
          <a:noFill/>
          <a:ln/>
        </p:spPr>
        <p:txBody>
          <a:bodyPr wrap="square" lIns="0" tIns="0" rIns="0" bIns="0" rtlCol="0" anchor="ctr"/>
          <a:lstStyle/>
          <a:p>
            <a:pPr indent="0" marL="0">
              <a:buNone/>
            </a:pPr>
            <a:r>
              <a:rPr lang="en-US" sz="1400" b="1" dirty="0">
                <a:solidFill>
                  <a:srgbClr val="FFFFFF"/>
                </a:solidFill>
                <a:latin typeface="Inter" pitchFamily="34" charset="0"/>
                <a:ea typeface="Inter" pitchFamily="34" charset="-122"/>
                <a:cs typeface="Inter" pitchFamily="34" charset="-120"/>
              </a:rPr>
              <a:t>Jared M. Grant</a:t>
            </a:r>
            <a:endParaRPr lang="en-US" sz="1400" dirty="0"/>
          </a:p>
        </p:txBody>
      </p:sp>
      <p:sp>
        <p:nvSpPr>
          <p:cNvPr id="8" name="Text 6"/>
          <p:cNvSpPr/>
          <p:nvPr/>
        </p:nvSpPr>
        <p:spPr>
          <a:xfrm>
            <a:off x="640080" y="6400800"/>
            <a:ext cx="10972800" cy="274320"/>
          </a:xfrm>
          <a:prstGeom prst="rect">
            <a:avLst/>
          </a:prstGeom>
          <a:noFill/>
          <a:ln/>
        </p:spPr>
        <p:txBody>
          <a:bodyPr wrap="square" lIns="0" tIns="0" rIns="0" bIns="0" rtlCol="0" anchor="ctr"/>
          <a:lstStyle/>
          <a:p>
            <a:pPr indent="0" marL="0">
              <a:buNone/>
            </a:pPr>
            <a:r>
              <a:rPr lang="en-US" sz="1000" dirty="0">
                <a:solidFill>
                  <a:srgbClr val="9AA5BE"/>
                </a:solidFill>
                <a:latin typeface="Inter" pitchFamily="34" charset="0"/>
                <a:ea typeface="Inter" pitchFamily="34" charset="-122"/>
                <a:cs typeface="Inter" pitchFamily="34" charset="-120"/>
              </a:rPr>
              <a:t>Companion to the Olist Marketplace Scenario Planner   ·   jaredmgrant.com/tools/olist-forecast</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B2A4E"/>
        </a:solidFill>
      </p:bgPr>
    </p:bg>
    <p:spTree>
      <p:nvGrpSpPr>
        <p:cNvPr id="1" name=""/>
        <p:cNvGrpSpPr/>
        <p:nvPr/>
      </p:nvGrpSpPr>
      <p:grpSpPr>
        <a:xfrm>
          <a:off x="0" y="0"/>
          <a:ext cx="0" cy="0"/>
          <a:chOff x="0" y="0"/>
          <a:chExt cx="0" cy="0"/>
        </a:xfrm>
      </p:grpSpPr>
      <p:sp>
        <p:nvSpPr>
          <p:cNvPr id="2" name="Text 0"/>
          <p:cNvSpPr/>
          <p:nvPr/>
        </p:nvSpPr>
        <p:spPr>
          <a:xfrm>
            <a:off x="640080" y="1371600"/>
            <a:ext cx="10881360" cy="274320"/>
          </a:xfrm>
          <a:prstGeom prst="rect">
            <a:avLst/>
          </a:prstGeom>
          <a:noFill/>
          <a:ln/>
        </p:spPr>
        <p:txBody>
          <a:bodyPr wrap="square" lIns="0" tIns="0" rIns="0" bIns="0" rtlCol="0" anchor="ctr"/>
          <a:lstStyle/>
          <a:p>
            <a:pPr indent="0" marL="0">
              <a:buNone/>
            </a:pPr>
            <a:r>
              <a:rPr lang="en-US" sz="1200" b="1" spc="600" kern="0" dirty="0">
                <a:solidFill>
                  <a:srgbClr val="3FB8AF"/>
                </a:solidFill>
                <a:latin typeface="Inter" pitchFamily="34" charset="0"/>
                <a:ea typeface="Inter" pitchFamily="34" charset="-122"/>
                <a:cs typeface="Inter" pitchFamily="34" charset="-120"/>
              </a:rPr>
              <a:t>THE FRAMEWORK</a:t>
            </a:r>
            <a:endParaRPr lang="en-US" sz="1200" dirty="0"/>
          </a:p>
        </p:txBody>
      </p:sp>
      <p:sp>
        <p:nvSpPr>
          <p:cNvPr id="3" name="Text 1"/>
          <p:cNvSpPr/>
          <p:nvPr/>
        </p:nvSpPr>
        <p:spPr>
          <a:xfrm>
            <a:off x="640080" y="2011680"/>
            <a:ext cx="10881360" cy="2560320"/>
          </a:xfrm>
          <a:prstGeom prst="rect">
            <a:avLst/>
          </a:prstGeom>
          <a:noFill/>
          <a:ln/>
        </p:spPr>
        <p:txBody>
          <a:bodyPr wrap="square" lIns="0" tIns="0" rIns="0" bIns="0" rtlCol="0" anchor="ctr"/>
          <a:lstStyle/>
          <a:p>
            <a:pPr indent="0" marL="0">
              <a:spcAft>
                <a:spcPts val="800"/>
              </a:spcAft>
              <a:buNone/>
            </a:pPr>
            <a:r>
              <a:rPr lang="en-US" sz="3800" b="1" dirty="0">
                <a:solidFill>
                  <a:srgbClr val="FFFFFF"/>
                </a:solidFill>
                <a:latin typeface="Merriweather" pitchFamily="34" charset="0"/>
                <a:ea typeface="Merriweather" pitchFamily="34" charset="-122"/>
                <a:cs typeface="Merriweather" pitchFamily="34" charset="-120"/>
              </a:rPr>
              <a:t>Dashboards describe what happened.</a:t>
            </a:r>
            <a:endParaRPr lang="en-US" sz="3800" dirty="0"/>
          </a:p>
          <a:p>
            <a:pPr indent="0" marL="0">
              <a:spcAft>
                <a:spcPts val="800"/>
              </a:spcAft>
              <a:buNone/>
            </a:pPr>
            <a:r>
              <a:rPr lang="en-US" sz="3800" b="1" dirty="0">
                <a:solidFill>
                  <a:srgbClr val="FFFFFF"/>
                </a:solidFill>
                <a:latin typeface="Merriweather" pitchFamily="34" charset="0"/>
                <a:ea typeface="Merriweather" pitchFamily="34" charset="-122"/>
                <a:cs typeface="Merriweather" pitchFamily="34" charset="-120"/>
              </a:rPr>
              <a:t>Forecasts describe what might happen.</a:t>
            </a:r>
            <a:endParaRPr lang="en-US" sz="3800" dirty="0"/>
          </a:p>
          <a:p>
            <a:pPr indent="0" marL="0">
              <a:spcAft>
                <a:spcPts val="800"/>
              </a:spcAft>
              <a:buNone/>
            </a:pPr>
            <a:r>
              <a:rPr lang="en-US" sz="3800" b="1" i="1" dirty="0">
                <a:solidFill>
                  <a:srgbClr val="3FB8AF"/>
                </a:solidFill>
                <a:latin typeface="Merriweather" pitchFamily="34" charset="0"/>
                <a:ea typeface="Merriweather" pitchFamily="34" charset="-122"/>
                <a:cs typeface="Merriweather" pitchFamily="34" charset="-120"/>
              </a:rPr>
              <a:t>Scenarios describe what should we do.</a:t>
            </a:r>
            <a:endParaRPr lang="en-US" sz="3800" dirty="0"/>
          </a:p>
        </p:txBody>
      </p:sp>
      <p:sp>
        <p:nvSpPr>
          <p:cNvPr id="4" name="Shape 2"/>
          <p:cNvSpPr/>
          <p:nvPr/>
        </p:nvSpPr>
        <p:spPr>
          <a:xfrm>
            <a:off x="640080" y="5120640"/>
            <a:ext cx="3657600" cy="0"/>
          </a:xfrm>
          <a:prstGeom prst="line">
            <a:avLst/>
          </a:prstGeom>
          <a:noFill/>
          <a:ln w="25400">
            <a:solidFill>
              <a:srgbClr val="3FB8AF"/>
            </a:solidFill>
            <a:prstDash val="solid"/>
          </a:ln>
        </p:spPr>
      </p:sp>
      <p:sp>
        <p:nvSpPr>
          <p:cNvPr id="5" name="Text 3"/>
          <p:cNvSpPr/>
          <p:nvPr/>
        </p:nvSpPr>
        <p:spPr>
          <a:xfrm>
            <a:off x="640080" y="5349240"/>
            <a:ext cx="10881360" cy="1371600"/>
          </a:xfrm>
          <a:prstGeom prst="rect">
            <a:avLst/>
          </a:prstGeom>
          <a:noFill/>
          <a:ln/>
        </p:spPr>
        <p:txBody>
          <a:bodyPr wrap="square" lIns="0" tIns="0" rIns="0" bIns="0" rtlCol="0" anchor="ctr"/>
          <a:lstStyle/>
          <a:p>
            <a:pPr indent="0" marL="0">
              <a:spcAft>
                <a:spcPts val="400"/>
              </a:spcAft>
              <a:buNone/>
            </a:pPr>
            <a:r>
              <a:rPr lang="en-US" sz="1300" dirty="0">
                <a:solidFill>
                  <a:srgbClr val="CFD6E4"/>
                </a:solidFill>
                <a:latin typeface="Inter" pitchFamily="34" charset="0"/>
                <a:ea typeface="Inter" pitchFamily="34" charset="-122"/>
                <a:cs typeface="Inter" pitchFamily="34" charset="-120"/>
              </a:rPr>
              <a:t>The Olist exercise is a public-data demonstration of a framework I apply to internal organizational data.</a:t>
            </a:r>
            <a:endParaRPr lang="en-US" sz="1300" dirty="0"/>
          </a:p>
          <a:p>
            <a:pPr indent="0" marL="0">
              <a:spcAft>
                <a:spcPts val="400"/>
              </a:spcAft>
              <a:buNone/>
            </a:pPr>
            <a:r>
              <a:rPr lang="en-US" sz="1300" dirty="0">
                <a:solidFill>
                  <a:srgbClr val="000000"/>
                </a:solidFill>
                <a:latin typeface="Inter" pitchFamily="34" charset="0"/>
                <a:ea typeface="Inter" pitchFamily="34" charset="-122"/>
                <a:cs typeface="Inter" pitchFamily="34" charset="-120"/>
              </a:rPr>
              <a:t> </a:t>
            </a:r>
            <a:endParaRPr lang="en-US" sz="1300" dirty="0"/>
          </a:p>
          <a:p>
            <a:pPr indent="0" marL="0">
              <a:spcAft>
                <a:spcPts val="400"/>
              </a:spcAft>
              <a:buNone/>
            </a:pPr>
            <a:r>
              <a:rPr lang="en-US" sz="1300" i="1" dirty="0">
                <a:solidFill>
                  <a:srgbClr val="9AA5BE"/>
                </a:solidFill>
                <a:latin typeface="Inter" pitchFamily="34" charset="0"/>
                <a:ea typeface="Inter" pitchFamily="34" charset="-122"/>
                <a:cs typeface="Inter" pitchFamily="34" charset="-120"/>
              </a:rPr>
              <a:t>The real value isn't the model.  It's the discipline of specifying which relationships are estimable, which inputs are controllable, and which outputs matter — then putting the result in front of a decision-maker who can move the levers.</a:t>
            </a:r>
            <a:endParaRPr lang="en-US" sz="1300" dirty="0"/>
          </a:p>
        </p:txBody>
      </p:sp>
      <p:sp>
        <p:nvSpPr>
          <p:cNvPr id="6" name="Text 4"/>
          <p:cNvSpPr/>
          <p:nvPr/>
        </p:nvSpPr>
        <p:spPr>
          <a:xfrm>
            <a:off x="640080" y="6492240"/>
            <a:ext cx="10972800" cy="274320"/>
          </a:xfrm>
          <a:prstGeom prst="rect">
            <a:avLst/>
          </a:prstGeom>
          <a:noFill/>
          <a:ln/>
        </p:spPr>
        <p:txBody>
          <a:bodyPr wrap="square" lIns="0" tIns="0" rIns="0" bIns="0" rtlCol="0" anchor="ctr"/>
          <a:lstStyle/>
          <a:p>
            <a:pPr indent="0" marL="0">
              <a:buNone/>
            </a:pPr>
            <a:r>
              <a:rPr lang="en-US" sz="1000" dirty="0">
                <a:solidFill>
                  <a:srgbClr val="9AA5BE"/>
                </a:solidFill>
                <a:latin typeface="Inter" pitchFamily="34" charset="0"/>
                <a:ea typeface="Inter" pitchFamily="34" charset="-122"/>
                <a:cs typeface="Inter" pitchFamily="34" charset="-120"/>
              </a:rPr>
              <a:t>Jared M. Grant  ·  jaredmgrant.com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40080" y="548640"/>
            <a:ext cx="5486400" cy="274320"/>
          </a:xfrm>
          <a:prstGeom prst="rect">
            <a:avLst/>
          </a:prstGeom>
          <a:noFill/>
          <a:ln/>
        </p:spPr>
        <p:txBody>
          <a:bodyPr wrap="square" lIns="0" tIns="0" rIns="0" bIns="0" rtlCol="0" anchor="ctr"/>
          <a:lstStyle/>
          <a:p>
            <a:pPr indent="0" marL="0">
              <a:buNone/>
            </a:pPr>
            <a:r>
              <a:rPr lang="en-US" sz="1100" b="1" spc="500" kern="0" dirty="0">
                <a:solidFill>
                  <a:srgbClr val="2C8C85"/>
                </a:solidFill>
                <a:latin typeface="Inter" pitchFamily="34" charset="0"/>
                <a:ea typeface="Inter" pitchFamily="34" charset="-122"/>
                <a:cs typeface="Inter" pitchFamily="34" charset="-120"/>
              </a:rPr>
              <a:t>THE QUESTION</a:t>
            </a:r>
            <a:endParaRPr lang="en-US" sz="1100" dirty="0"/>
          </a:p>
        </p:txBody>
      </p:sp>
      <p:sp>
        <p:nvSpPr>
          <p:cNvPr id="3" name="Text 1"/>
          <p:cNvSpPr/>
          <p:nvPr/>
        </p:nvSpPr>
        <p:spPr>
          <a:xfrm>
            <a:off x="640080" y="914400"/>
            <a:ext cx="10881360" cy="1280160"/>
          </a:xfrm>
          <a:prstGeom prst="rect">
            <a:avLst/>
          </a:prstGeom>
          <a:noFill/>
          <a:ln/>
        </p:spPr>
        <p:txBody>
          <a:bodyPr wrap="square" lIns="0" tIns="0" rIns="0" bIns="0" rtlCol="0" anchor="ctr"/>
          <a:lstStyle/>
          <a:p>
            <a:pPr indent="0" marL="0">
              <a:buNone/>
            </a:pPr>
            <a:r>
              <a:rPr lang="en-US" sz="2800" b="1" dirty="0">
                <a:solidFill>
                  <a:srgbClr val="1B2A4E"/>
                </a:solidFill>
                <a:latin typeface="Merriweather" pitchFamily="34" charset="0"/>
                <a:ea typeface="Merriweather" pitchFamily="34" charset="-122"/>
                <a:cs typeface="Merriweather" pitchFamily="34" charset="-120"/>
              </a:rPr>
              <a:t>How should a marketplace operator allocate spend when current trajectories point to contraction?</a:t>
            </a:r>
            <a:endParaRPr lang="en-US" sz="2800" dirty="0"/>
          </a:p>
        </p:txBody>
      </p:sp>
      <p:sp>
        <p:nvSpPr>
          <p:cNvPr id="4" name="Text 2"/>
          <p:cNvSpPr/>
          <p:nvPr/>
        </p:nvSpPr>
        <p:spPr>
          <a:xfrm>
            <a:off x="640080" y="2468880"/>
            <a:ext cx="5394960" cy="3108960"/>
          </a:xfrm>
          <a:prstGeom prst="rect">
            <a:avLst/>
          </a:prstGeom>
          <a:noFill/>
          <a:ln/>
        </p:spPr>
        <p:txBody>
          <a:bodyPr wrap="square" lIns="0" tIns="0" rIns="0" bIns="0" rtlCol="0" anchor="ctr"/>
          <a:lstStyle/>
          <a:p>
            <a:pPr indent="0" marL="0">
              <a:spcAft>
                <a:spcPts val="600"/>
              </a:spcAft>
              <a:buNone/>
            </a:pPr>
            <a:r>
              <a:rPr lang="en-US" sz="1400" dirty="0">
                <a:solidFill>
                  <a:srgbClr val="1A1F2E"/>
                </a:solidFill>
                <a:latin typeface="Inter" pitchFamily="34" charset="0"/>
                <a:ea typeface="Inter" pitchFamily="34" charset="-122"/>
                <a:cs typeface="Inter" pitchFamily="34" charset="-120"/>
              </a:rPr>
              <a:t>Olist's seller base reached 1,263 active sellers by August 2018, the end of the public dataset.</a:t>
            </a:r>
            <a:endParaRPr lang="en-US" sz="1400" dirty="0"/>
          </a:p>
          <a:p>
            <a:pPr indent="0" marL="0">
              <a:spcAft>
                <a:spcPts val="600"/>
              </a:spcAft>
              <a:buNone/>
            </a:pPr>
            <a:r>
              <a:rPr lang="en-US" sz="1400" dirty="0">
                <a:solidFill>
                  <a:srgbClr val="1A1F2E"/>
                </a:solidFill>
                <a:latin typeface="Inter" pitchFamily="34" charset="0"/>
                <a:ea typeface="Inter" pitchFamily="34" charset="-122"/>
                <a:cs typeface="Inter" pitchFamily="34" charset="-120"/>
              </a:rPr>
              <a:t> </a:t>
            </a:r>
            <a:endParaRPr lang="en-US" sz="1400" dirty="0"/>
          </a:p>
          <a:p>
            <a:pPr indent="0" marL="0">
              <a:spcAft>
                <a:spcPts val="600"/>
              </a:spcAft>
              <a:buNone/>
            </a:pPr>
            <a:r>
              <a:rPr lang="en-US" sz="1400" dirty="0">
                <a:solidFill>
                  <a:srgbClr val="1A1F2E"/>
                </a:solidFill>
                <a:latin typeface="Inter" pitchFamily="34" charset="0"/>
                <a:ea typeface="Inter" pitchFamily="34" charset="-122"/>
                <a:cs typeface="Inter" pitchFamily="34" charset="-120"/>
              </a:rPr>
              <a:t>The estimated monthly exit rate across categories averages 33%.  At observed marketing spend, baseline inflow replaces only about 130 sellers per month against 400 leaving.  The seller base, on inertia alone, declines toward 500–600 within twelve months.</a:t>
            </a:r>
            <a:endParaRPr lang="en-US" sz="1400" dirty="0"/>
          </a:p>
        </p:txBody>
      </p:sp>
      <p:sp>
        <p:nvSpPr>
          <p:cNvPr id="5" name="Shape 3"/>
          <p:cNvSpPr/>
          <p:nvPr/>
        </p:nvSpPr>
        <p:spPr>
          <a:xfrm>
            <a:off x="6583680" y="2468880"/>
            <a:ext cx="4937760" cy="3291840"/>
          </a:xfrm>
          <a:prstGeom prst="rect">
            <a:avLst/>
          </a:prstGeom>
          <a:solidFill>
            <a:srgbClr val="F5F6F8"/>
          </a:solidFill>
          <a:ln/>
        </p:spPr>
      </p:sp>
      <p:sp>
        <p:nvSpPr>
          <p:cNvPr id="6" name="Shape 4"/>
          <p:cNvSpPr/>
          <p:nvPr/>
        </p:nvSpPr>
        <p:spPr>
          <a:xfrm>
            <a:off x="6583680" y="2468880"/>
            <a:ext cx="73152" cy="3291840"/>
          </a:xfrm>
          <a:prstGeom prst="rect">
            <a:avLst/>
          </a:prstGeom>
          <a:solidFill>
            <a:srgbClr val="3FB8AF"/>
          </a:solidFill>
          <a:ln/>
        </p:spPr>
      </p:sp>
      <p:sp>
        <p:nvSpPr>
          <p:cNvPr id="7" name="Text 5"/>
          <p:cNvSpPr/>
          <p:nvPr/>
        </p:nvSpPr>
        <p:spPr>
          <a:xfrm>
            <a:off x="6858000" y="2651760"/>
            <a:ext cx="4480560" cy="457200"/>
          </a:xfrm>
          <a:prstGeom prst="rect">
            <a:avLst/>
          </a:prstGeom>
          <a:noFill/>
          <a:ln/>
        </p:spPr>
        <p:txBody>
          <a:bodyPr wrap="square" lIns="0" tIns="0" rIns="0" bIns="0" rtlCol="0" anchor="ctr"/>
          <a:lstStyle/>
          <a:p>
            <a:pPr indent="0" marL="0">
              <a:buNone/>
            </a:pPr>
            <a:r>
              <a:rPr lang="en-US" sz="1800" b="1" i="1" dirty="0">
                <a:solidFill>
                  <a:srgbClr val="1B2A4E"/>
                </a:solidFill>
                <a:latin typeface="Merriweather" pitchFamily="34" charset="0"/>
                <a:ea typeface="Merriweather" pitchFamily="34" charset="-122"/>
                <a:cs typeface="Merriweather" pitchFamily="34" charset="-120"/>
              </a:rPr>
              <a:t>This isn't a growth question.</a:t>
            </a:r>
            <a:endParaRPr lang="en-US" sz="1800" dirty="0"/>
          </a:p>
        </p:txBody>
      </p:sp>
      <p:sp>
        <p:nvSpPr>
          <p:cNvPr id="8" name="Text 6"/>
          <p:cNvSpPr/>
          <p:nvPr/>
        </p:nvSpPr>
        <p:spPr>
          <a:xfrm>
            <a:off x="6858000" y="3200400"/>
            <a:ext cx="4480560" cy="2377440"/>
          </a:xfrm>
          <a:prstGeom prst="rect">
            <a:avLst/>
          </a:prstGeom>
          <a:noFill/>
          <a:ln/>
        </p:spPr>
        <p:txBody>
          <a:bodyPr wrap="square" lIns="0" tIns="0" rIns="0" bIns="0" rtlCol="0" anchor="ctr"/>
          <a:lstStyle/>
          <a:p>
            <a:pPr indent="0" marL="0">
              <a:spcAft>
                <a:spcPts val="400"/>
              </a:spcAft>
              <a:buNone/>
            </a:pPr>
            <a:r>
              <a:rPr lang="en-US" sz="1300" dirty="0">
                <a:solidFill>
                  <a:srgbClr val="1A1F2E"/>
                </a:solidFill>
                <a:latin typeface="Inter" pitchFamily="34" charset="0"/>
                <a:ea typeface="Inter" pitchFamily="34" charset="-122"/>
                <a:cs typeface="Inter" pitchFamily="34" charset="-120"/>
              </a:rPr>
              <a:t>It's a question of capital efficiency through a structural reset.</a:t>
            </a:r>
            <a:endParaRPr lang="en-US" sz="1300" dirty="0"/>
          </a:p>
          <a:p>
            <a:pPr indent="0" marL="0">
              <a:spcAft>
                <a:spcPts val="400"/>
              </a:spcAft>
              <a:buNone/>
            </a:pPr>
            <a:r>
              <a:rPr lang="en-US" sz="1300" dirty="0">
                <a:solidFill>
                  <a:srgbClr val="1A1F2E"/>
                </a:solidFill>
                <a:latin typeface="Inter" pitchFamily="34" charset="0"/>
                <a:ea typeface="Inter" pitchFamily="34" charset="-122"/>
                <a:cs typeface="Inter" pitchFamily="34" charset="-120"/>
              </a:rPr>
              <a:t> </a:t>
            </a:r>
            <a:endParaRPr lang="en-US" sz="1300" dirty="0"/>
          </a:p>
          <a:p>
            <a:pPr indent="0" marL="0">
              <a:spcAft>
                <a:spcPts val="400"/>
              </a:spcAft>
              <a:buNone/>
            </a:pPr>
            <a:r>
              <a:rPr lang="en-US" sz="1300" dirty="0">
                <a:solidFill>
                  <a:srgbClr val="1A1F2E"/>
                </a:solidFill>
                <a:latin typeface="Inter" pitchFamily="34" charset="0"/>
                <a:ea typeface="Inter" pitchFamily="34" charset="-122"/>
                <a:cs typeface="Inter" pitchFamily="34" charset="-120"/>
              </a:rPr>
              <a:t>Every scenario in this deck shows a smaller seller base twelve months out.  What differs is how much that base costs to maintain, and what the marketplace looks like on the other side.</a:t>
            </a:r>
            <a:endParaRPr lang="en-US" sz="1300" dirty="0"/>
          </a:p>
        </p:txBody>
      </p:sp>
      <p:sp>
        <p:nvSpPr>
          <p:cNvPr id="9" name="Text 7"/>
          <p:cNvSpPr/>
          <p:nvPr/>
        </p:nvSpPr>
        <p:spPr>
          <a:xfrm>
            <a:off x="640080" y="6446520"/>
            <a:ext cx="10972800" cy="274320"/>
          </a:xfrm>
          <a:prstGeom prst="rect">
            <a:avLst/>
          </a:prstGeom>
          <a:noFill/>
          <a:ln/>
        </p:spPr>
        <p:txBody>
          <a:bodyPr wrap="square" lIns="0" tIns="0" rIns="0" bIns="0" rtlCol="0" anchor="ctr"/>
          <a:lstStyle/>
          <a:p>
            <a:pPr indent="0" marL="0">
              <a:buNone/>
            </a:pPr>
            <a:r>
              <a:rPr lang="en-US" sz="900" i="1" dirty="0">
                <a:solidFill>
                  <a:srgbClr val="6B7280"/>
                </a:solidFill>
                <a:latin typeface="Inter" pitchFamily="34" charset="0"/>
                <a:ea typeface="Inter" pitchFamily="34" charset="-122"/>
                <a:cs typeface="Inter" pitchFamily="34" charset="-120"/>
              </a:rPr>
              <a:t>Source: Olist public data (Sep 2017 – Aug 2018) / scenario planner model.</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40080" y="548640"/>
            <a:ext cx="5486400" cy="274320"/>
          </a:xfrm>
          <a:prstGeom prst="rect">
            <a:avLst/>
          </a:prstGeom>
          <a:noFill/>
          <a:ln/>
        </p:spPr>
        <p:txBody>
          <a:bodyPr wrap="square" lIns="0" tIns="0" rIns="0" bIns="0" rtlCol="0" anchor="ctr"/>
          <a:lstStyle/>
          <a:p>
            <a:pPr indent="0" marL="0">
              <a:buNone/>
            </a:pPr>
            <a:r>
              <a:rPr lang="en-US" sz="1100" b="1" spc="500" kern="0" dirty="0">
                <a:solidFill>
                  <a:srgbClr val="2C8C85"/>
                </a:solidFill>
                <a:latin typeface="Inter" pitchFamily="34" charset="0"/>
                <a:ea typeface="Inter" pitchFamily="34" charset="-122"/>
                <a:cs typeface="Inter" pitchFamily="34" charset="-120"/>
              </a:rPr>
              <a:t>CURRENT TRAJECTORY</a:t>
            </a:r>
            <a:endParaRPr lang="en-US" sz="1100" dirty="0"/>
          </a:p>
        </p:txBody>
      </p:sp>
      <p:sp>
        <p:nvSpPr>
          <p:cNvPr id="3" name="Text 1"/>
          <p:cNvSpPr/>
          <p:nvPr/>
        </p:nvSpPr>
        <p:spPr>
          <a:xfrm>
            <a:off x="640080" y="914400"/>
            <a:ext cx="10881360" cy="731520"/>
          </a:xfrm>
          <a:prstGeom prst="rect">
            <a:avLst/>
          </a:prstGeom>
          <a:noFill/>
          <a:ln/>
        </p:spPr>
        <p:txBody>
          <a:bodyPr wrap="square" lIns="0" tIns="0" rIns="0" bIns="0" rtlCol="0" anchor="ctr"/>
          <a:lstStyle/>
          <a:p>
            <a:pPr indent="0" marL="0">
              <a:buNone/>
            </a:pPr>
            <a:r>
              <a:rPr lang="en-US" sz="3000" b="1" dirty="0">
                <a:solidFill>
                  <a:srgbClr val="1B2A4E"/>
                </a:solidFill>
                <a:latin typeface="Merriweather" pitchFamily="34" charset="0"/>
                <a:ea typeface="Merriweather" pitchFamily="34" charset="-122"/>
                <a:cs typeface="Merriweather" pitchFamily="34" charset="-120"/>
              </a:rPr>
              <a:t>Do nothing, lose half the seller base.</a:t>
            </a:r>
            <a:endParaRPr lang="en-US" sz="3000" dirty="0"/>
          </a:p>
        </p:txBody>
      </p:sp>
      <p:sp>
        <p:nvSpPr>
          <p:cNvPr id="4" name="Text 2"/>
          <p:cNvSpPr/>
          <p:nvPr/>
        </p:nvSpPr>
        <p:spPr>
          <a:xfrm>
            <a:off x="640080" y="1691640"/>
            <a:ext cx="10881360" cy="777240"/>
          </a:xfrm>
          <a:prstGeom prst="rect">
            <a:avLst/>
          </a:prstGeom>
          <a:noFill/>
          <a:ln/>
        </p:spPr>
        <p:txBody>
          <a:bodyPr wrap="square" lIns="0" tIns="0" rIns="0" bIns="0" rtlCol="0" anchor="ctr"/>
          <a:lstStyle/>
          <a:p>
            <a:pPr indent="0" marL="0">
              <a:buNone/>
            </a:pPr>
            <a:r>
              <a:rPr lang="en-US" sz="1300" dirty="0">
                <a:solidFill>
                  <a:srgbClr val="1A1F2E"/>
                </a:solidFill>
                <a:latin typeface="Inter" pitchFamily="34" charset="0"/>
                <a:ea typeface="Inter" pitchFamily="34" charset="-122"/>
                <a:cs typeface="Inter" pitchFamily="34" charset="-120"/>
              </a:rPr>
              <a:t>Holding marketing at observed spend and freight subsidy at zero, the seller base falls from 1,263 to roughly 609 over twelve months.  Revenue falls in parallel.  This is the anchor scenario — what happens if no strategic move is made.</a:t>
            </a:r>
            <a:endParaRPr lang="en-US" sz="1300" dirty="0"/>
          </a:p>
        </p:txBody>
      </p:sp>
      <p:pic>
        <p:nvPicPr>
          <p:cNvPr id="5" name="Image 0" descr="charts_whitebg/s3_defensive_consolidation_sellers_light.png">    </p:cNvPr>
          <p:cNvPicPr>
            <a:picLocks noChangeAspect="1"/>
          </p:cNvPicPr>
          <p:nvPr/>
        </p:nvPicPr>
        <p:blipFill>
          <a:blip r:embed="rId1"/>
          <a:stretch>
            <a:fillRect/>
          </a:stretch>
        </p:blipFill>
        <p:spPr>
          <a:xfrm>
            <a:off x="640080" y="2697480"/>
            <a:ext cx="7315200" cy="3474720"/>
          </a:xfrm>
          <a:prstGeom prst="rect">
            <a:avLst/>
          </a:prstGeom>
        </p:spPr>
      </p:pic>
      <p:sp>
        <p:nvSpPr>
          <p:cNvPr id="6" name="Text 3"/>
          <p:cNvSpPr/>
          <p:nvPr/>
        </p:nvSpPr>
        <p:spPr>
          <a:xfrm>
            <a:off x="8229600" y="2697480"/>
            <a:ext cx="3291840" cy="274320"/>
          </a:xfrm>
          <a:prstGeom prst="rect">
            <a:avLst/>
          </a:prstGeom>
          <a:noFill/>
          <a:ln/>
        </p:spPr>
        <p:txBody>
          <a:bodyPr wrap="square" lIns="0" tIns="0" rIns="0" bIns="0" rtlCol="0" anchor="ctr"/>
          <a:lstStyle/>
          <a:p>
            <a:pPr indent="0" marL="0">
              <a:buNone/>
            </a:pPr>
            <a:r>
              <a:rPr lang="en-US" sz="1000" b="1" spc="400" kern="0" dirty="0">
                <a:solidFill>
                  <a:srgbClr val="6B7280"/>
                </a:solidFill>
                <a:latin typeface="Inter" pitchFamily="34" charset="0"/>
                <a:ea typeface="Inter" pitchFamily="34" charset="-122"/>
                <a:cs typeface="Inter" pitchFamily="34" charset="-120"/>
              </a:rPr>
              <a:t>12-MONTH OUTCOME</a:t>
            </a:r>
            <a:endParaRPr lang="en-US" sz="1000" dirty="0"/>
          </a:p>
        </p:txBody>
      </p:sp>
      <p:sp>
        <p:nvSpPr>
          <p:cNvPr id="7" name="Text 4"/>
          <p:cNvSpPr/>
          <p:nvPr/>
        </p:nvSpPr>
        <p:spPr>
          <a:xfrm>
            <a:off x="8229600" y="3063240"/>
            <a:ext cx="3291840" cy="457200"/>
          </a:xfrm>
          <a:prstGeom prst="rect">
            <a:avLst/>
          </a:prstGeom>
          <a:noFill/>
          <a:ln/>
        </p:spPr>
        <p:txBody>
          <a:bodyPr wrap="square" lIns="0" tIns="0" rIns="0" bIns="0" rtlCol="0" anchor="ctr"/>
          <a:lstStyle/>
          <a:p>
            <a:pPr indent="0" marL="0">
              <a:buNone/>
            </a:pPr>
            <a:r>
              <a:rPr lang="en-US" sz="2600" b="1" dirty="0">
                <a:solidFill>
                  <a:srgbClr val="1B2A4E"/>
                </a:solidFill>
                <a:latin typeface="Merriweather" pitchFamily="34" charset="0"/>
                <a:ea typeface="Merriweather" pitchFamily="34" charset="-122"/>
                <a:cs typeface="Merriweather" pitchFamily="34" charset="-120"/>
              </a:rPr>
              <a:t>609</a:t>
            </a:r>
            <a:endParaRPr lang="en-US" sz="2600" dirty="0"/>
          </a:p>
        </p:txBody>
      </p:sp>
      <p:sp>
        <p:nvSpPr>
          <p:cNvPr id="8" name="Text 5"/>
          <p:cNvSpPr/>
          <p:nvPr/>
        </p:nvSpPr>
        <p:spPr>
          <a:xfrm>
            <a:off x="8229600" y="3520440"/>
            <a:ext cx="3291840" cy="228600"/>
          </a:xfrm>
          <a:prstGeom prst="rect">
            <a:avLst/>
          </a:prstGeom>
          <a:noFill/>
          <a:ln/>
        </p:spPr>
        <p:txBody>
          <a:bodyPr wrap="square" lIns="0" tIns="0" rIns="0" bIns="0" rtlCol="0" anchor="ctr"/>
          <a:lstStyle/>
          <a:p>
            <a:pPr indent="0" marL="0">
              <a:buNone/>
            </a:pPr>
            <a:r>
              <a:rPr lang="en-US" sz="1000" b="1" spc="200" kern="0" dirty="0">
                <a:solidFill>
                  <a:srgbClr val="6B7280"/>
                </a:solidFill>
                <a:latin typeface="Inter" pitchFamily="34" charset="0"/>
                <a:ea typeface="Inter" pitchFamily="34" charset="-122"/>
                <a:cs typeface="Inter" pitchFamily="34" charset="-120"/>
              </a:rPr>
              <a:t>ACTIVE SELLERS (MONTH 12)</a:t>
            </a:r>
            <a:endParaRPr lang="en-US" sz="1000" dirty="0"/>
          </a:p>
        </p:txBody>
      </p:sp>
      <p:sp>
        <p:nvSpPr>
          <p:cNvPr id="9" name="Text 6"/>
          <p:cNvSpPr/>
          <p:nvPr/>
        </p:nvSpPr>
        <p:spPr>
          <a:xfrm>
            <a:off x="8229600" y="3721608"/>
            <a:ext cx="3291840" cy="201168"/>
          </a:xfrm>
          <a:prstGeom prst="rect">
            <a:avLst/>
          </a:prstGeom>
          <a:noFill/>
          <a:ln/>
        </p:spPr>
        <p:txBody>
          <a:bodyPr wrap="square" lIns="0" tIns="0" rIns="0" bIns="0" rtlCol="0" anchor="ctr"/>
          <a:lstStyle/>
          <a:p>
            <a:pPr indent="0" marL="0">
              <a:buNone/>
            </a:pPr>
            <a:r>
              <a:rPr lang="en-US" sz="900" i="1" dirty="0">
                <a:solidFill>
                  <a:srgbClr val="6B7280"/>
                </a:solidFill>
                <a:latin typeface="Inter" pitchFamily="34" charset="0"/>
                <a:ea typeface="Inter" pitchFamily="34" charset="-122"/>
                <a:cs typeface="Inter" pitchFamily="34" charset="-120"/>
              </a:rPr>
              <a:t>down from 1,263</a:t>
            </a:r>
            <a:endParaRPr lang="en-US" sz="900" dirty="0"/>
          </a:p>
        </p:txBody>
      </p:sp>
      <p:sp>
        <p:nvSpPr>
          <p:cNvPr id="10" name="Text 7"/>
          <p:cNvSpPr/>
          <p:nvPr/>
        </p:nvSpPr>
        <p:spPr>
          <a:xfrm>
            <a:off x="8229600" y="4023360"/>
            <a:ext cx="3291840" cy="457200"/>
          </a:xfrm>
          <a:prstGeom prst="rect">
            <a:avLst/>
          </a:prstGeom>
          <a:noFill/>
          <a:ln/>
        </p:spPr>
        <p:txBody>
          <a:bodyPr wrap="square" lIns="0" tIns="0" rIns="0" bIns="0" rtlCol="0" anchor="ctr"/>
          <a:lstStyle/>
          <a:p>
            <a:pPr indent="0" marL="0">
              <a:buNone/>
            </a:pPr>
            <a:r>
              <a:rPr lang="en-US" sz="2600" b="1" dirty="0">
                <a:solidFill>
                  <a:srgbClr val="1B2A4E"/>
                </a:solidFill>
                <a:latin typeface="Merriweather" pitchFamily="34" charset="0"/>
                <a:ea typeface="Merriweather" pitchFamily="34" charset="-122"/>
                <a:cs typeface="Merriweather" pitchFamily="34" charset="-120"/>
              </a:rPr>
              <a:t>R$8.02M</a:t>
            </a:r>
            <a:endParaRPr lang="en-US" sz="2600" dirty="0"/>
          </a:p>
        </p:txBody>
      </p:sp>
      <p:sp>
        <p:nvSpPr>
          <p:cNvPr id="11" name="Text 8"/>
          <p:cNvSpPr/>
          <p:nvPr/>
        </p:nvSpPr>
        <p:spPr>
          <a:xfrm>
            <a:off x="8229600" y="4480560"/>
            <a:ext cx="3291840" cy="228600"/>
          </a:xfrm>
          <a:prstGeom prst="rect">
            <a:avLst/>
          </a:prstGeom>
          <a:noFill/>
          <a:ln/>
        </p:spPr>
        <p:txBody>
          <a:bodyPr wrap="square" lIns="0" tIns="0" rIns="0" bIns="0" rtlCol="0" anchor="ctr"/>
          <a:lstStyle/>
          <a:p>
            <a:pPr indent="0" marL="0">
              <a:buNone/>
            </a:pPr>
            <a:r>
              <a:rPr lang="en-US" sz="1000" b="1" spc="200" kern="0" dirty="0">
                <a:solidFill>
                  <a:srgbClr val="6B7280"/>
                </a:solidFill>
                <a:latin typeface="Inter" pitchFamily="34" charset="0"/>
                <a:ea typeface="Inter" pitchFamily="34" charset="-122"/>
                <a:cs typeface="Inter" pitchFamily="34" charset="-120"/>
              </a:rPr>
              <a:t>CUMULATIVE REVENUE</a:t>
            </a:r>
            <a:endParaRPr lang="en-US" sz="1000" dirty="0"/>
          </a:p>
        </p:txBody>
      </p:sp>
      <p:sp>
        <p:nvSpPr>
          <p:cNvPr id="12" name="Text 9"/>
          <p:cNvSpPr/>
          <p:nvPr/>
        </p:nvSpPr>
        <p:spPr>
          <a:xfrm>
            <a:off x="8229600" y="4681728"/>
            <a:ext cx="3291840" cy="201168"/>
          </a:xfrm>
          <a:prstGeom prst="rect">
            <a:avLst/>
          </a:prstGeom>
          <a:noFill/>
          <a:ln/>
        </p:spPr>
        <p:txBody>
          <a:bodyPr wrap="square" lIns="0" tIns="0" rIns="0" bIns="0" rtlCol="0" anchor="ctr"/>
          <a:lstStyle/>
          <a:p>
            <a:pPr indent="0" marL="0">
              <a:buNone/>
            </a:pPr>
            <a:r>
              <a:rPr lang="en-US" sz="900" i="1" dirty="0">
                <a:solidFill>
                  <a:srgbClr val="6B7280"/>
                </a:solidFill>
                <a:latin typeface="Inter" pitchFamily="34" charset="0"/>
                <a:ea typeface="Inter" pitchFamily="34" charset="-122"/>
                <a:cs typeface="Inter" pitchFamily="34" charset="-120"/>
              </a:rPr>
              <a:t>12-month forecast</a:t>
            </a:r>
            <a:endParaRPr lang="en-US" sz="900" dirty="0"/>
          </a:p>
        </p:txBody>
      </p:sp>
      <p:sp>
        <p:nvSpPr>
          <p:cNvPr id="13" name="Text 10"/>
          <p:cNvSpPr/>
          <p:nvPr/>
        </p:nvSpPr>
        <p:spPr>
          <a:xfrm>
            <a:off x="8229600" y="4983480"/>
            <a:ext cx="3291840" cy="457200"/>
          </a:xfrm>
          <a:prstGeom prst="rect">
            <a:avLst/>
          </a:prstGeom>
          <a:noFill/>
          <a:ln/>
        </p:spPr>
        <p:txBody>
          <a:bodyPr wrap="square" lIns="0" tIns="0" rIns="0" bIns="0" rtlCol="0" anchor="ctr"/>
          <a:lstStyle/>
          <a:p>
            <a:pPr indent="0" marL="0">
              <a:buNone/>
            </a:pPr>
            <a:r>
              <a:rPr lang="en-US" sz="2600" b="1" dirty="0">
                <a:solidFill>
                  <a:srgbClr val="1B2A4E"/>
                </a:solidFill>
                <a:latin typeface="Merriweather" pitchFamily="34" charset="0"/>
                <a:ea typeface="Merriweather" pitchFamily="34" charset="-122"/>
                <a:cs typeface="Merriweather" pitchFamily="34" charset="-120"/>
              </a:rPr>
              <a:t>R$0</a:t>
            </a:r>
            <a:endParaRPr lang="en-US" sz="2600" dirty="0"/>
          </a:p>
        </p:txBody>
      </p:sp>
      <p:sp>
        <p:nvSpPr>
          <p:cNvPr id="14" name="Text 11"/>
          <p:cNvSpPr/>
          <p:nvPr/>
        </p:nvSpPr>
        <p:spPr>
          <a:xfrm>
            <a:off x="8229600" y="5440680"/>
            <a:ext cx="3291840" cy="228600"/>
          </a:xfrm>
          <a:prstGeom prst="rect">
            <a:avLst/>
          </a:prstGeom>
          <a:noFill/>
          <a:ln/>
        </p:spPr>
        <p:txBody>
          <a:bodyPr wrap="square" lIns="0" tIns="0" rIns="0" bIns="0" rtlCol="0" anchor="ctr"/>
          <a:lstStyle/>
          <a:p>
            <a:pPr indent="0" marL="0">
              <a:buNone/>
            </a:pPr>
            <a:r>
              <a:rPr lang="en-US" sz="1000" b="1" spc="200" kern="0" dirty="0">
                <a:solidFill>
                  <a:srgbClr val="6B7280"/>
                </a:solidFill>
                <a:latin typeface="Inter" pitchFamily="34" charset="0"/>
                <a:ea typeface="Inter" pitchFamily="34" charset="-122"/>
                <a:cs typeface="Inter" pitchFamily="34" charset="-120"/>
              </a:rPr>
              <a:t>SUBSIDY COST</a:t>
            </a:r>
            <a:endParaRPr lang="en-US" sz="1000" dirty="0"/>
          </a:p>
        </p:txBody>
      </p:sp>
      <p:sp>
        <p:nvSpPr>
          <p:cNvPr id="15" name="Text 12"/>
          <p:cNvSpPr/>
          <p:nvPr/>
        </p:nvSpPr>
        <p:spPr>
          <a:xfrm>
            <a:off x="8229600" y="5641848"/>
            <a:ext cx="3291840" cy="201168"/>
          </a:xfrm>
          <a:prstGeom prst="rect">
            <a:avLst/>
          </a:prstGeom>
          <a:noFill/>
          <a:ln/>
        </p:spPr>
        <p:txBody>
          <a:bodyPr wrap="square" lIns="0" tIns="0" rIns="0" bIns="0" rtlCol="0" anchor="ctr"/>
          <a:lstStyle/>
          <a:p>
            <a:pPr indent="0" marL="0">
              <a:buNone/>
            </a:pPr>
            <a:r>
              <a:rPr lang="en-US" sz="900" i="1" dirty="0">
                <a:solidFill>
                  <a:srgbClr val="6B7280"/>
                </a:solidFill>
                <a:latin typeface="Inter" pitchFamily="34" charset="0"/>
                <a:ea typeface="Inter" pitchFamily="34" charset="-122"/>
                <a:cs typeface="Inter" pitchFamily="34" charset="-120"/>
              </a:rPr>
              <a:t>no freight subsidy</a:t>
            </a:r>
            <a:endParaRPr lang="en-US" sz="900" dirty="0"/>
          </a:p>
        </p:txBody>
      </p:sp>
      <p:sp>
        <p:nvSpPr>
          <p:cNvPr id="16" name="Text 13"/>
          <p:cNvSpPr/>
          <p:nvPr/>
        </p:nvSpPr>
        <p:spPr>
          <a:xfrm>
            <a:off x="640080" y="6446520"/>
            <a:ext cx="10972800" cy="274320"/>
          </a:xfrm>
          <a:prstGeom prst="rect">
            <a:avLst/>
          </a:prstGeom>
          <a:noFill/>
          <a:ln/>
        </p:spPr>
        <p:txBody>
          <a:bodyPr wrap="square" lIns="0" tIns="0" rIns="0" bIns="0" rtlCol="0" anchor="ctr"/>
          <a:lstStyle/>
          <a:p>
            <a:pPr indent="0" marL="0">
              <a:buNone/>
            </a:pPr>
            <a:r>
              <a:rPr lang="en-US" sz="900" i="1" dirty="0">
                <a:solidFill>
                  <a:srgbClr val="6B7280"/>
                </a:solidFill>
                <a:latin typeface="Inter" pitchFamily="34" charset="0"/>
                <a:ea typeface="Inter" pitchFamily="34" charset="-122"/>
                <a:cs typeface="Inter" pitchFamily="34" charset="-120"/>
              </a:rPr>
              <a:t>Source: Olist scenario planner, 12-month forecast at observed spend, all categories.</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40080" y="548640"/>
            <a:ext cx="3657600" cy="274320"/>
          </a:xfrm>
          <a:prstGeom prst="rect">
            <a:avLst/>
          </a:prstGeom>
          <a:noFill/>
          <a:ln/>
        </p:spPr>
        <p:txBody>
          <a:bodyPr wrap="square" lIns="0" tIns="0" rIns="0" bIns="0" rtlCol="0" anchor="ctr"/>
          <a:lstStyle/>
          <a:p>
            <a:pPr indent="0" marL="0">
              <a:buNone/>
            </a:pPr>
            <a:r>
              <a:rPr lang="en-US" sz="1100" b="1" spc="500" kern="0" dirty="0">
                <a:solidFill>
                  <a:srgbClr val="2C8C85"/>
                </a:solidFill>
                <a:latin typeface="Inter" pitchFamily="34" charset="0"/>
                <a:ea typeface="Inter" pitchFamily="34" charset="-122"/>
                <a:cs typeface="Inter" pitchFamily="34" charset="-120"/>
              </a:rPr>
              <a:t>SCENARIO 1</a:t>
            </a:r>
            <a:endParaRPr lang="en-US" sz="1100" dirty="0"/>
          </a:p>
        </p:txBody>
      </p:sp>
      <p:sp>
        <p:nvSpPr>
          <p:cNvPr id="3" name="Text 1"/>
          <p:cNvSpPr/>
          <p:nvPr/>
        </p:nvSpPr>
        <p:spPr>
          <a:xfrm>
            <a:off x="640080" y="914400"/>
            <a:ext cx="10881360" cy="731520"/>
          </a:xfrm>
          <a:prstGeom prst="rect">
            <a:avLst/>
          </a:prstGeom>
          <a:noFill/>
          <a:ln/>
        </p:spPr>
        <p:txBody>
          <a:bodyPr wrap="square" lIns="0" tIns="0" rIns="0" bIns="0" rtlCol="0" anchor="ctr"/>
          <a:lstStyle/>
          <a:p>
            <a:pPr indent="0" marL="0">
              <a:buNone/>
            </a:pPr>
            <a:r>
              <a:rPr lang="en-US" sz="3000" b="1" dirty="0">
                <a:solidFill>
                  <a:srgbClr val="1B2A4E"/>
                </a:solidFill>
                <a:latin typeface="Merriweather" pitchFamily="34" charset="0"/>
                <a:ea typeface="Merriweather" pitchFamily="34" charset="-122"/>
                <a:cs typeface="Merriweather" pitchFamily="34" charset="-120"/>
              </a:rPr>
              <a:t>Capital-Efficient Growth</a:t>
            </a:r>
            <a:endParaRPr lang="en-US" sz="3000" dirty="0"/>
          </a:p>
        </p:txBody>
      </p:sp>
      <p:sp>
        <p:nvSpPr>
          <p:cNvPr id="4" name="Text 2"/>
          <p:cNvSpPr/>
          <p:nvPr/>
        </p:nvSpPr>
        <p:spPr>
          <a:xfrm>
            <a:off x="640080" y="1691640"/>
            <a:ext cx="10881360" cy="777240"/>
          </a:xfrm>
          <a:prstGeom prst="rect">
            <a:avLst/>
          </a:prstGeom>
          <a:noFill/>
          <a:ln/>
        </p:spPr>
        <p:txBody>
          <a:bodyPr wrap="square" lIns="0" tIns="0" rIns="0" bIns="0" rtlCol="0" anchor="ctr"/>
          <a:lstStyle/>
          <a:p>
            <a:pPr indent="0" marL="0">
              <a:buNone/>
            </a:pPr>
            <a:r>
              <a:rPr lang="en-US" sz="1300" dirty="0">
                <a:solidFill>
                  <a:srgbClr val="1A1F2E"/>
                </a:solidFill>
                <a:latin typeface="Inter" pitchFamily="34" charset="0"/>
                <a:ea typeface="Inter" pitchFamily="34" charset="-122"/>
                <a:cs typeface="Inter" pitchFamily="34" charset="-120"/>
              </a:rPr>
              <a:t>Concentrate marginal marketing spend in the highest-elasticity channel — paid search — and don't subsidize freight.  Accept a smaller revenue lift in exchange for the lowest cost per dollar of output.</a:t>
            </a:r>
            <a:endParaRPr lang="en-US" sz="1300" dirty="0"/>
          </a:p>
        </p:txBody>
      </p:sp>
      <p:sp>
        <p:nvSpPr>
          <p:cNvPr id="5" name="Shape 3"/>
          <p:cNvSpPr/>
          <p:nvPr/>
        </p:nvSpPr>
        <p:spPr>
          <a:xfrm>
            <a:off x="640080" y="2606040"/>
            <a:ext cx="10881360" cy="548640"/>
          </a:xfrm>
          <a:prstGeom prst="rect">
            <a:avLst/>
          </a:prstGeom>
          <a:solidFill>
            <a:srgbClr val="F5F6F8"/>
          </a:solidFill>
          <a:ln/>
        </p:spPr>
      </p:sp>
      <p:sp>
        <p:nvSpPr>
          <p:cNvPr id="6" name="Text 4"/>
          <p:cNvSpPr/>
          <p:nvPr/>
        </p:nvSpPr>
        <p:spPr>
          <a:xfrm>
            <a:off x="822960" y="2651760"/>
            <a:ext cx="2354580" cy="201168"/>
          </a:xfrm>
          <a:prstGeom prst="rect">
            <a:avLst/>
          </a:prstGeom>
          <a:noFill/>
          <a:ln/>
        </p:spPr>
        <p:txBody>
          <a:bodyPr wrap="square" lIns="0" tIns="0" rIns="0" bIns="0" rtlCol="0" anchor="ctr"/>
          <a:lstStyle/>
          <a:p>
            <a:pPr indent="0" marL="0">
              <a:buNone/>
            </a:pPr>
            <a:r>
              <a:rPr lang="en-US" sz="900" b="1" spc="300" kern="0" dirty="0">
                <a:solidFill>
                  <a:srgbClr val="6B7280"/>
                </a:solidFill>
                <a:latin typeface="Inter" pitchFamily="34" charset="0"/>
                <a:ea typeface="Inter" pitchFamily="34" charset="-122"/>
                <a:cs typeface="Inter" pitchFamily="34" charset="-120"/>
              </a:rPr>
              <a:t>PAID SEARCH</a:t>
            </a:r>
            <a:endParaRPr lang="en-US" sz="900" dirty="0"/>
          </a:p>
        </p:txBody>
      </p:sp>
      <p:sp>
        <p:nvSpPr>
          <p:cNvPr id="7" name="Text 5"/>
          <p:cNvSpPr/>
          <p:nvPr/>
        </p:nvSpPr>
        <p:spPr>
          <a:xfrm>
            <a:off x="822960" y="2852928"/>
            <a:ext cx="2354580" cy="292608"/>
          </a:xfrm>
          <a:prstGeom prst="rect">
            <a:avLst/>
          </a:prstGeom>
          <a:noFill/>
          <a:ln/>
        </p:spPr>
        <p:txBody>
          <a:bodyPr wrap="square" lIns="0" tIns="0" rIns="0" bIns="0" rtlCol="0" anchor="ctr"/>
          <a:lstStyle/>
          <a:p>
            <a:pPr indent="0" marL="0">
              <a:buNone/>
            </a:pPr>
            <a:r>
              <a:rPr lang="en-US" sz="1800" b="1" dirty="0">
                <a:solidFill>
                  <a:srgbClr val="1B2A4E"/>
                </a:solidFill>
                <a:latin typeface="Merriweather" pitchFamily="34" charset="0"/>
                <a:ea typeface="Merriweather" pitchFamily="34" charset="-122"/>
                <a:cs typeface="Merriweather" pitchFamily="34" charset="-120"/>
              </a:rPr>
              <a:t>1.8x</a:t>
            </a:r>
            <a:endParaRPr lang="en-US" sz="1800" dirty="0"/>
          </a:p>
        </p:txBody>
      </p:sp>
      <p:sp>
        <p:nvSpPr>
          <p:cNvPr id="8" name="Text 6"/>
          <p:cNvSpPr/>
          <p:nvPr/>
        </p:nvSpPr>
        <p:spPr>
          <a:xfrm>
            <a:off x="3543300" y="2651760"/>
            <a:ext cx="2354580" cy="201168"/>
          </a:xfrm>
          <a:prstGeom prst="rect">
            <a:avLst/>
          </a:prstGeom>
          <a:noFill/>
          <a:ln/>
        </p:spPr>
        <p:txBody>
          <a:bodyPr wrap="square" lIns="0" tIns="0" rIns="0" bIns="0" rtlCol="0" anchor="ctr"/>
          <a:lstStyle/>
          <a:p>
            <a:pPr indent="0" marL="0">
              <a:buNone/>
            </a:pPr>
            <a:r>
              <a:rPr lang="en-US" sz="900" b="1" spc="300" kern="0" dirty="0">
                <a:solidFill>
                  <a:srgbClr val="6B7280"/>
                </a:solidFill>
                <a:latin typeface="Inter" pitchFamily="34" charset="0"/>
                <a:ea typeface="Inter" pitchFamily="34" charset="-122"/>
                <a:cs typeface="Inter" pitchFamily="34" charset="-120"/>
              </a:rPr>
              <a:t>SOCIAL</a:t>
            </a:r>
            <a:endParaRPr lang="en-US" sz="900" dirty="0"/>
          </a:p>
        </p:txBody>
      </p:sp>
      <p:sp>
        <p:nvSpPr>
          <p:cNvPr id="9" name="Text 7"/>
          <p:cNvSpPr/>
          <p:nvPr/>
        </p:nvSpPr>
        <p:spPr>
          <a:xfrm>
            <a:off x="3543300" y="2852928"/>
            <a:ext cx="2354580" cy="292608"/>
          </a:xfrm>
          <a:prstGeom prst="rect">
            <a:avLst/>
          </a:prstGeom>
          <a:noFill/>
          <a:ln/>
        </p:spPr>
        <p:txBody>
          <a:bodyPr wrap="square" lIns="0" tIns="0" rIns="0" bIns="0" rtlCol="0" anchor="ctr"/>
          <a:lstStyle/>
          <a:p>
            <a:pPr indent="0" marL="0">
              <a:buNone/>
            </a:pPr>
            <a:r>
              <a:rPr lang="en-US" sz="1800" b="1" dirty="0">
                <a:solidFill>
                  <a:srgbClr val="1B2A4E"/>
                </a:solidFill>
                <a:latin typeface="Merriweather" pitchFamily="34" charset="0"/>
                <a:ea typeface="Merriweather" pitchFamily="34" charset="-122"/>
                <a:cs typeface="Merriweather" pitchFamily="34" charset="-120"/>
              </a:rPr>
              <a:t>1.0x</a:t>
            </a:r>
            <a:endParaRPr lang="en-US" sz="1800" dirty="0"/>
          </a:p>
        </p:txBody>
      </p:sp>
      <p:sp>
        <p:nvSpPr>
          <p:cNvPr id="10" name="Text 8"/>
          <p:cNvSpPr/>
          <p:nvPr/>
        </p:nvSpPr>
        <p:spPr>
          <a:xfrm>
            <a:off x="6263640" y="2651760"/>
            <a:ext cx="2354580" cy="201168"/>
          </a:xfrm>
          <a:prstGeom prst="rect">
            <a:avLst/>
          </a:prstGeom>
          <a:noFill/>
          <a:ln/>
        </p:spPr>
        <p:txBody>
          <a:bodyPr wrap="square" lIns="0" tIns="0" rIns="0" bIns="0" rtlCol="0" anchor="ctr"/>
          <a:lstStyle/>
          <a:p>
            <a:pPr indent="0" marL="0">
              <a:buNone/>
            </a:pPr>
            <a:r>
              <a:rPr lang="en-US" sz="900" b="1" spc="300" kern="0" dirty="0">
                <a:solidFill>
                  <a:srgbClr val="6B7280"/>
                </a:solidFill>
                <a:latin typeface="Inter" pitchFamily="34" charset="0"/>
                <a:ea typeface="Inter" pitchFamily="34" charset="-122"/>
                <a:cs typeface="Inter" pitchFamily="34" charset="-120"/>
              </a:rPr>
              <a:t>OTHER CHANNELS</a:t>
            </a:r>
            <a:endParaRPr lang="en-US" sz="900" dirty="0"/>
          </a:p>
        </p:txBody>
      </p:sp>
      <p:sp>
        <p:nvSpPr>
          <p:cNvPr id="11" name="Text 9"/>
          <p:cNvSpPr/>
          <p:nvPr/>
        </p:nvSpPr>
        <p:spPr>
          <a:xfrm>
            <a:off x="6263640" y="2852928"/>
            <a:ext cx="2354580" cy="292608"/>
          </a:xfrm>
          <a:prstGeom prst="rect">
            <a:avLst/>
          </a:prstGeom>
          <a:noFill/>
          <a:ln/>
        </p:spPr>
        <p:txBody>
          <a:bodyPr wrap="square" lIns="0" tIns="0" rIns="0" bIns="0" rtlCol="0" anchor="ctr"/>
          <a:lstStyle/>
          <a:p>
            <a:pPr indent="0" marL="0">
              <a:buNone/>
            </a:pPr>
            <a:r>
              <a:rPr lang="en-US" sz="1800" b="1" dirty="0">
                <a:solidFill>
                  <a:srgbClr val="1B2A4E"/>
                </a:solidFill>
                <a:latin typeface="Merriweather" pitchFamily="34" charset="0"/>
                <a:ea typeface="Merriweather" pitchFamily="34" charset="-122"/>
                <a:cs typeface="Merriweather" pitchFamily="34" charset="-120"/>
              </a:rPr>
              <a:t>1.0x</a:t>
            </a:r>
            <a:endParaRPr lang="en-US" sz="1800" dirty="0"/>
          </a:p>
        </p:txBody>
      </p:sp>
      <p:sp>
        <p:nvSpPr>
          <p:cNvPr id="12" name="Text 10"/>
          <p:cNvSpPr/>
          <p:nvPr/>
        </p:nvSpPr>
        <p:spPr>
          <a:xfrm>
            <a:off x="8983980" y="2651760"/>
            <a:ext cx="2354580" cy="201168"/>
          </a:xfrm>
          <a:prstGeom prst="rect">
            <a:avLst/>
          </a:prstGeom>
          <a:noFill/>
          <a:ln/>
        </p:spPr>
        <p:txBody>
          <a:bodyPr wrap="square" lIns="0" tIns="0" rIns="0" bIns="0" rtlCol="0" anchor="ctr"/>
          <a:lstStyle/>
          <a:p>
            <a:pPr indent="0" marL="0">
              <a:buNone/>
            </a:pPr>
            <a:r>
              <a:rPr lang="en-US" sz="900" b="1" spc="300" kern="0" dirty="0">
                <a:solidFill>
                  <a:srgbClr val="6B7280"/>
                </a:solidFill>
                <a:latin typeface="Inter" pitchFamily="34" charset="0"/>
                <a:ea typeface="Inter" pitchFamily="34" charset="-122"/>
                <a:cs typeface="Inter" pitchFamily="34" charset="-120"/>
              </a:rPr>
              <a:t>FREIGHT SUBSIDY</a:t>
            </a:r>
            <a:endParaRPr lang="en-US" sz="900" dirty="0"/>
          </a:p>
        </p:txBody>
      </p:sp>
      <p:sp>
        <p:nvSpPr>
          <p:cNvPr id="13" name="Text 11"/>
          <p:cNvSpPr/>
          <p:nvPr/>
        </p:nvSpPr>
        <p:spPr>
          <a:xfrm>
            <a:off x="8983980" y="2852928"/>
            <a:ext cx="2354580" cy="292608"/>
          </a:xfrm>
          <a:prstGeom prst="rect">
            <a:avLst/>
          </a:prstGeom>
          <a:noFill/>
          <a:ln/>
        </p:spPr>
        <p:txBody>
          <a:bodyPr wrap="square" lIns="0" tIns="0" rIns="0" bIns="0" rtlCol="0" anchor="ctr"/>
          <a:lstStyle/>
          <a:p>
            <a:pPr indent="0" marL="0">
              <a:buNone/>
            </a:pPr>
            <a:r>
              <a:rPr lang="en-US" sz="1800" b="1" dirty="0">
                <a:solidFill>
                  <a:srgbClr val="1B2A4E"/>
                </a:solidFill>
                <a:latin typeface="Merriweather" pitchFamily="34" charset="0"/>
                <a:ea typeface="Merriweather" pitchFamily="34" charset="-122"/>
                <a:cs typeface="Merriweather" pitchFamily="34" charset="-120"/>
              </a:rPr>
              <a:t>0%</a:t>
            </a:r>
            <a:endParaRPr lang="en-US" sz="1800" dirty="0"/>
          </a:p>
        </p:txBody>
      </p:sp>
      <p:pic>
        <p:nvPicPr>
          <p:cNvPr id="14" name="Image 0" descr="charts_whitebg/s1_capital_efficient_growth_sellers_light.png">    </p:cNvPr>
          <p:cNvPicPr>
            <a:picLocks noChangeAspect="1"/>
          </p:cNvPicPr>
          <p:nvPr/>
        </p:nvPicPr>
        <p:blipFill>
          <a:blip r:embed="rId1"/>
          <a:stretch>
            <a:fillRect/>
          </a:stretch>
        </p:blipFill>
        <p:spPr>
          <a:xfrm>
            <a:off x="640080" y="3291840"/>
            <a:ext cx="7315200" cy="2926080"/>
          </a:xfrm>
          <a:prstGeom prst="rect">
            <a:avLst/>
          </a:prstGeom>
        </p:spPr>
      </p:pic>
      <p:sp>
        <p:nvSpPr>
          <p:cNvPr id="15" name="Text 12"/>
          <p:cNvSpPr/>
          <p:nvPr/>
        </p:nvSpPr>
        <p:spPr>
          <a:xfrm>
            <a:off x="8229600" y="3291840"/>
            <a:ext cx="3291840" cy="228600"/>
          </a:xfrm>
          <a:prstGeom prst="rect">
            <a:avLst/>
          </a:prstGeom>
          <a:noFill/>
          <a:ln/>
        </p:spPr>
        <p:txBody>
          <a:bodyPr wrap="square" lIns="0" tIns="0" rIns="0" bIns="0" rtlCol="0" anchor="ctr"/>
          <a:lstStyle/>
          <a:p>
            <a:pPr indent="0" marL="0">
              <a:buNone/>
            </a:pPr>
            <a:r>
              <a:rPr lang="en-US" sz="1000" b="1" spc="400" kern="0" dirty="0">
                <a:solidFill>
                  <a:srgbClr val="6B7280"/>
                </a:solidFill>
                <a:latin typeface="Inter" pitchFamily="34" charset="0"/>
                <a:ea typeface="Inter" pitchFamily="34" charset="-122"/>
                <a:cs typeface="Inter" pitchFamily="34" charset="-120"/>
              </a:rPr>
              <a:t>12-MONTH OUTCOME</a:t>
            </a:r>
            <a:endParaRPr lang="en-US" sz="1000" dirty="0"/>
          </a:p>
        </p:txBody>
      </p:sp>
      <p:sp>
        <p:nvSpPr>
          <p:cNvPr id="16" name="Text 13"/>
          <p:cNvSpPr/>
          <p:nvPr/>
        </p:nvSpPr>
        <p:spPr>
          <a:xfrm>
            <a:off x="8229600" y="3584448"/>
            <a:ext cx="3291840" cy="384048"/>
          </a:xfrm>
          <a:prstGeom prst="rect">
            <a:avLst/>
          </a:prstGeom>
          <a:noFill/>
          <a:ln/>
        </p:spPr>
        <p:txBody>
          <a:bodyPr wrap="square" lIns="0" tIns="0" rIns="0" bIns="0" rtlCol="0" anchor="ctr"/>
          <a:lstStyle/>
          <a:p>
            <a:pPr indent="0" marL="0">
              <a:buNone/>
            </a:pPr>
            <a:r>
              <a:rPr lang="en-US" sz="2200" b="1" dirty="0">
                <a:solidFill>
                  <a:srgbClr val="1B2A4E"/>
                </a:solidFill>
                <a:latin typeface="Merriweather" pitchFamily="34" charset="0"/>
                <a:ea typeface="Merriweather" pitchFamily="34" charset="-122"/>
                <a:cs typeface="Merriweather" pitchFamily="34" charset="-120"/>
              </a:rPr>
              <a:t>700</a:t>
            </a:r>
            <a:endParaRPr lang="en-US" sz="2200" dirty="0"/>
          </a:p>
        </p:txBody>
      </p:sp>
      <p:sp>
        <p:nvSpPr>
          <p:cNvPr id="17" name="Text 14"/>
          <p:cNvSpPr/>
          <p:nvPr/>
        </p:nvSpPr>
        <p:spPr>
          <a:xfrm>
            <a:off x="8229600" y="3968496"/>
            <a:ext cx="3291840" cy="201168"/>
          </a:xfrm>
          <a:prstGeom prst="rect">
            <a:avLst/>
          </a:prstGeom>
          <a:noFill/>
          <a:ln/>
        </p:spPr>
        <p:txBody>
          <a:bodyPr wrap="square" lIns="0" tIns="0" rIns="0" bIns="0" rtlCol="0" anchor="ctr"/>
          <a:lstStyle/>
          <a:p>
            <a:pPr indent="0" marL="0">
              <a:buNone/>
            </a:pPr>
            <a:r>
              <a:rPr lang="en-US" sz="900" b="1" spc="200" kern="0" dirty="0">
                <a:solidFill>
                  <a:srgbClr val="6B7280"/>
                </a:solidFill>
                <a:latin typeface="Inter" pitchFamily="34" charset="0"/>
                <a:ea typeface="Inter" pitchFamily="34" charset="-122"/>
                <a:cs typeface="Inter" pitchFamily="34" charset="-120"/>
              </a:rPr>
              <a:t>ACTIVE SELLERS (MO. 12)</a:t>
            </a:r>
            <a:endParaRPr lang="en-US" sz="900" dirty="0"/>
          </a:p>
        </p:txBody>
      </p:sp>
      <p:sp>
        <p:nvSpPr>
          <p:cNvPr id="18" name="Text 15"/>
          <p:cNvSpPr/>
          <p:nvPr/>
        </p:nvSpPr>
        <p:spPr>
          <a:xfrm>
            <a:off x="8229600" y="4151376"/>
            <a:ext cx="3291840" cy="201168"/>
          </a:xfrm>
          <a:prstGeom prst="rect">
            <a:avLst/>
          </a:prstGeom>
          <a:noFill/>
          <a:ln/>
        </p:spPr>
        <p:txBody>
          <a:bodyPr wrap="square" lIns="0" tIns="0" rIns="0" bIns="0" rtlCol="0" anchor="ctr"/>
          <a:lstStyle/>
          <a:p>
            <a:pPr indent="0" marL="0">
              <a:buNone/>
            </a:pPr>
            <a:r>
              <a:rPr lang="en-US" sz="1000" i="1" dirty="0">
                <a:solidFill>
                  <a:srgbClr val="2C8C85"/>
                </a:solidFill>
                <a:latin typeface="Inter" pitchFamily="34" charset="0"/>
                <a:ea typeface="Inter" pitchFamily="34" charset="-122"/>
                <a:cs typeface="Inter" pitchFamily="34" charset="-120"/>
              </a:rPr>
              <a:t>+15.0% vs. baseline</a:t>
            </a:r>
            <a:endParaRPr lang="en-US" sz="1000" dirty="0"/>
          </a:p>
        </p:txBody>
      </p:sp>
      <p:sp>
        <p:nvSpPr>
          <p:cNvPr id="19" name="Text 16"/>
          <p:cNvSpPr/>
          <p:nvPr/>
        </p:nvSpPr>
        <p:spPr>
          <a:xfrm>
            <a:off x="8229600" y="4453128"/>
            <a:ext cx="3291840" cy="384048"/>
          </a:xfrm>
          <a:prstGeom prst="rect">
            <a:avLst/>
          </a:prstGeom>
          <a:noFill/>
          <a:ln/>
        </p:spPr>
        <p:txBody>
          <a:bodyPr wrap="square" lIns="0" tIns="0" rIns="0" bIns="0" rtlCol="0" anchor="ctr"/>
          <a:lstStyle/>
          <a:p>
            <a:pPr indent="0" marL="0">
              <a:buNone/>
            </a:pPr>
            <a:r>
              <a:rPr lang="en-US" sz="2200" b="1" dirty="0">
                <a:solidFill>
                  <a:srgbClr val="1B2A4E"/>
                </a:solidFill>
                <a:latin typeface="Merriweather" pitchFamily="34" charset="0"/>
                <a:ea typeface="Merriweather" pitchFamily="34" charset="-122"/>
                <a:cs typeface="Merriweather" pitchFamily="34" charset="-120"/>
              </a:rPr>
              <a:t>R$8.46M</a:t>
            </a:r>
            <a:endParaRPr lang="en-US" sz="2200" dirty="0"/>
          </a:p>
        </p:txBody>
      </p:sp>
      <p:sp>
        <p:nvSpPr>
          <p:cNvPr id="20" name="Text 17"/>
          <p:cNvSpPr/>
          <p:nvPr/>
        </p:nvSpPr>
        <p:spPr>
          <a:xfrm>
            <a:off x="8229600" y="4837176"/>
            <a:ext cx="3291840" cy="201168"/>
          </a:xfrm>
          <a:prstGeom prst="rect">
            <a:avLst/>
          </a:prstGeom>
          <a:noFill/>
          <a:ln/>
        </p:spPr>
        <p:txBody>
          <a:bodyPr wrap="square" lIns="0" tIns="0" rIns="0" bIns="0" rtlCol="0" anchor="ctr"/>
          <a:lstStyle/>
          <a:p>
            <a:pPr indent="0" marL="0">
              <a:buNone/>
            </a:pPr>
            <a:r>
              <a:rPr lang="en-US" sz="900" b="1" spc="200" kern="0" dirty="0">
                <a:solidFill>
                  <a:srgbClr val="6B7280"/>
                </a:solidFill>
                <a:latin typeface="Inter" pitchFamily="34" charset="0"/>
                <a:ea typeface="Inter" pitchFamily="34" charset="-122"/>
                <a:cs typeface="Inter" pitchFamily="34" charset="-120"/>
              </a:rPr>
              <a:t>CUMULATIVE REVENUE</a:t>
            </a:r>
            <a:endParaRPr lang="en-US" sz="900" dirty="0"/>
          </a:p>
        </p:txBody>
      </p:sp>
      <p:sp>
        <p:nvSpPr>
          <p:cNvPr id="21" name="Text 18"/>
          <p:cNvSpPr/>
          <p:nvPr/>
        </p:nvSpPr>
        <p:spPr>
          <a:xfrm>
            <a:off x="8229600" y="5020056"/>
            <a:ext cx="3291840" cy="201168"/>
          </a:xfrm>
          <a:prstGeom prst="rect">
            <a:avLst/>
          </a:prstGeom>
          <a:noFill/>
          <a:ln/>
        </p:spPr>
        <p:txBody>
          <a:bodyPr wrap="square" lIns="0" tIns="0" rIns="0" bIns="0" rtlCol="0" anchor="ctr"/>
          <a:lstStyle/>
          <a:p>
            <a:pPr indent="0" marL="0">
              <a:buNone/>
            </a:pPr>
            <a:r>
              <a:rPr lang="en-US" sz="1000" i="1" dirty="0">
                <a:solidFill>
                  <a:srgbClr val="2C8C85"/>
                </a:solidFill>
                <a:latin typeface="Inter" pitchFamily="34" charset="0"/>
                <a:ea typeface="Inter" pitchFamily="34" charset="-122"/>
                <a:cs typeface="Inter" pitchFamily="34" charset="-120"/>
              </a:rPr>
              <a:t>+5.5% vs. baseline</a:t>
            </a:r>
            <a:endParaRPr lang="en-US" sz="1000" dirty="0"/>
          </a:p>
        </p:txBody>
      </p:sp>
      <p:sp>
        <p:nvSpPr>
          <p:cNvPr id="22" name="Text 19"/>
          <p:cNvSpPr/>
          <p:nvPr/>
        </p:nvSpPr>
        <p:spPr>
          <a:xfrm>
            <a:off x="8229600" y="5321808"/>
            <a:ext cx="3291840" cy="384048"/>
          </a:xfrm>
          <a:prstGeom prst="rect">
            <a:avLst/>
          </a:prstGeom>
          <a:noFill/>
          <a:ln/>
        </p:spPr>
        <p:txBody>
          <a:bodyPr wrap="square" lIns="0" tIns="0" rIns="0" bIns="0" rtlCol="0" anchor="ctr"/>
          <a:lstStyle/>
          <a:p>
            <a:pPr indent="0" marL="0">
              <a:buNone/>
            </a:pPr>
            <a:r>
              <a:rPr lang="en-US" sz="2200" b="1" dirty="0">
                <a:solidFill>
                  <a:srgbClr val="1B2A4E"/>
                </a:solidFill>
                <a:latin typeface="Merriweather" pitchFamily="34" charset="0"/>
                <a:ea typeface="Merriweather" pitchFamily="34" charset="-122"/>
                <a:cs typeface="Merriweather" pitchFamily="34" charset="-120"/>
              </a:rPr>
              <a:t>R$8.46M</a:t>
            </a:r>
            <a:endParaRPr lang="en-US" sz="2200" dirty="0"/>
          </a:p>
        </p:txBody>
      </p:sp>
      <p:sp>
        <p:nvSpPr>
          <p:cNvPr id="23" name="Text 20"/>
          <p:cNvSpPr/>
          <p:nvPr/>
        </p:nvSpPr>
        <p:spPr>
          <a:xfrm>
            <a:off x="8229600" y="5705856"/>
            <a:ext cx="3291840" cy="201168"/>
          </a:xfrm>
          <a:prstGeom prst="rect">
            <a:avLst/>
          </a:prstGeom>
          <a:noFill/>
          <a:ln/>
        </p:spPr>
        <p:txBody>
          <a:bodyPr wrap="square" lIns="0" tIns="0" rIns="0" bIns="0" rtlCol="0" anchor="ctr"/>
          <a:lstStyle/>
          <a:p>
            <a:pPr indent="0" marL="0">
              <a:buNone/>
            </a:pPr>
            <a:r>
              <a:rPr lang="en-US" sz="900" b="1" spc="200" kern="0" dirty="0">
                <a:solidFill>
                  <a:srgbClr val="6B7280"/>
                </a:solidFill>
                <a:latin typeface="Inter" pitchFamily="34" charset="0"/>
                <a:ea typeface="Inter" pitchFamily="34" charset="-122"/>
                <a:cs typeface="Inter" pitchFamily="34" charset="-120"/>
              </a:rPr>
              <a:t>NET (REV − SUBSIDY)</a:t>
            </a:r>
            <a:endParaRPr lang="en-US" sz="900" dirty="0"/>
          </a:p>
        </p:txBody>
      </p:sp>
      <p:sp>
        <p:nvSpPr>
          <p:cNvPr id="24" name="Text 21"/>
          <p:cNvSpPr/>
          <p:nvPr/>
        </p:nvSpPr>
        <p:spPr>
          <a:xfrm>
            <a:off x="8229600" y="5888736"/>
            <a:ext cx="3291840" cy="201168"/>
          </a:xfrm>
          <a:prstGeom prst="rect">
            <a:avLst/>
          </a:prstGeom>
          <a:noFill/>
          <a:ln/>
        </p:spPr>
        <p:txBody>
          <a:bodyPr wrap="square" lIns="0" tIns="0" rIns="0" bIns="0" rtlCol="0" anchor="ctr"/>
          <a:lstStyle/>
          <a:p>
            <a:pPr indent="0" marL="0">
              <a:buNone/>
            </a:pPr>
            <a:r>
              <a:rPr lang="en-US" sz="1000" i="1" dirty="0">
                <a:solidFill>
                  <a:srgbClr val="2C8C85"/>
                </a:solidFill>
                <a:latin typeface="Inter" pitchFamily="34" charset="0"/>
                <a:ea typeface="Inter" pitchFamily="34" charset="-122"/>
                <a:cs typeface="Inter" pitchFamily="34" charset="-120"/>
              </a:rPr>
              <a:t>+5.5% vs. baseline</a:t>
            </a:r>
            <a:endParaRPr lang="en-US" sz="1000" dirty="0"/>
          </a:p>
        </p:txBody>
      </p:sp>
      <p:sp>
        <p:nvSpPr>
          <p:cNvPr id="25" name="Shape 22"/>
          <p:cNvSpPr/>
          <p:nvPr/>
        </p:nvSpPr>
        <p:spPr>
          <a:xfrm>
            <a:off x="640080" y="6355080"/>
            <a:ext cx="10881360" cy="365760"/>
          </a:xfrm>
          <a:prstGeom prst="rect">
            <a:avLst/>
          </a:prstGeom>
          <a:solidFill>
            <a:srgbClr val="1B2A4E"/>
          </a:solidFill>
          <a:ln/>
        </p:spPr>
      </p:sp>
      <p:sp>
        <p:nvSpPr>
          <p:cNvPr id="26" name="Text 23"/>
          <p:cNvSpPr/>
          <p:nvPr/>
        </p:nvSpPr>
        <p:spPr>
          <a:xfrm>
            <a:off x="822960" y="6373368"/>
            <a:ext cx="10515600" cy="329184"/>
          </a:xfrm>
          <a:prstGeom prst="rect">
            <a:avLst/>
          </a:prstGeom>
          <a:noFill/>
          <a:ln/>
        </p:spPr>
        <p:txBody>
          <a:bodyPr wrap="square" lIns="0" tIns="0" rIns="0" bIns="0" rtlCol="0" anchor="ctr"/>
          <a:lstStyle/>
          <a:p>
            <a:pPr indent="0" marL="0">
              <a:buNone/>
            </a:pPr>
            <a:r>
              <a:rPr lang="en-US" sz="1100" b="1" dirty="0">
                <a:solidFill>
                  <a:srgbClr val="3FB8AF"/>
                </a:solidFill>
                <a:latin typeface="Inter" pitchFamily="34" charset="0"/>
                <a:ea typeface="Inter" pitchFamily="34" charset="-122"/>
                <a:cs typeface="Inter" pitchFamily="34" charset="-120"/>
              </a:rPr>
              <a:t>THE TRADEOFF — </a:t>
            </a:r>
            <a:pPr indent="0" marL="0">
              <a:buNone/>
            </a:pPr>
            <a:r>
              <a:rPr lang="en-US" sz="1100" dirty="0">
                <a:solidFill>
                  <a:srgbClr val="FFFFFF"/>
                </a:solidFill>
                <a:latin typeface="Inter" pitchFamily="34" charset="0"/>
                <a:ea typeface="Inter" pitchFamily="34" charset="-122"/>
                <a:cs typeface="Inter" pitchFamily="34" charset="-120"/>
              </a:rPr>
              <a:t>+15% sellers and +5.5% revenue for the cost of an 80% paid-search increase.  No subsidy expense.  The capital-efficient path through the reset.</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40080" y="548640"/>
            <a:ext cx="3657600" cy="274320"/>
          </a:xfrm>
          <a:prstGeom prst="rect">
            <a:avLst/>
          </a:prstGeom>
          <a:noFill/>
          <a:ln/>
        </p:spPr>
        <p:txBody>
          <a:bodyPr wrap="square" lIns="0" tIns="0" rIns="0" bIns="0" rtlCol="0" anchor="ctr"/>
          <a:lstStyle/>
          <a:p>
            <a:pPr indent="0" marL="0">
              <a:buNone/>
            </a:pPr>
            <a:r>
              <a:rPr lang="en-US" sz="1100" b="1" spc="500" kern="0" dirty="0">
                <a:solidFill>
                  <a:srgbClr val="2C8C85"/>
                </a:solidFill>
                <a:latin typeface="Inter" pitchFamily="34" charset="0"/>
                <a:ea typeface="Inter" pitchFamily="34" charset="-122"/>
                <a:cs typeface="Inter" pitchFamily="34" charset="-120"/>
              </a:rPr>
              <a:t>SCENARIO 2</a:t>
            </a:r>
            <a:endParaRPr lang="en-US" sz="1100" dirty="0"/>
          </a:p>
        </p:txBody>
      </p:sp>
      <p:sp>
        <p:nvSpPr>
          <p:cNvPr id="3" name="Text 1"/>
          <p:cNvSpPr/>
          <p:nvPr/>
        </p:nvSpPr>
        <p:spPr>
          <a:xfrm>
            <a:off x="640080" y="914400"/>
            <a:ext cx="10881360" cy="731520"/>
          </a:xfrm>
          <a:prstGeom prst="rect">
            <a:avLst/>
          </a:prstGeom>
          <a:noFill/>
          <a:ln/>
        </p:spPr>
        <p:txBody>
          <a:bodyPr wrap="square" lIns="0" tIns="0" rIns="0" bIns="0" rtlCol="0" anchor="ctr"/>
          <a:lstStyle/>
          <a:p>
            <a:pPr indent="0" marL="0">
              <a:buNone/>
            </a:pPr>
            <a:r>
              <a:rPr lang="en-US" sz="3000" b="1" dirty="0">
                <a:solidFill>
                  <a:srgbClr val="1B2A4E"/>
                </a:solidFill>
                <a:latin typeface="Merriweather" pitchFamily="34" charset="0"/>
                <a:ea typeface="Merriweather" pitchFamily="34" charset="-122"/>
                <a:cs typeface="Merriweather" pitchFamily="34" charset="-120"/>
              </a:rPr>
              <a:t>Aggressive Scaling</a:t>
            </a:r>
            <a:endParaRPr lang="en-US" sz="3000" dirty="0"/>
          </a:p>
        </p:txBody>
      </p:sp>
      <p:sp>
        <p:nvSpPr>
          <p:cNvPr id="4" name="Text 2"/>
          <p:cNvSpPr/>
          <p:nvPr/>
        </p:nvSpPr>
        <p:spPr>
          <a:xfrm>
            <a:off x="640080" y="1691640"/>
            <a:ext cx="10881360" cy="777240"/>
          </a:xfrm>
          <a:prstGeom prst="rect">
            <a:avLst/>
          </a:prstGeom>
          <a:noFill/>
          <a:ln/>
        </p:spPr>
        <p:txBody>
          <a:bodyPr wrap="square" lIns="0" tIns="0" rIns="0" bIns="0" rtlCol="0" anchor="ctr"/>
          <a:lstStyle/>
          <a:p>
            <a:pPr indent="0" marL="0">
              <a:buNone/>
            </a:pPr>
            <a:r>
              <a:rPr lang="en-US" sz="1300" dirty="0">
                <a:solidFill>
                  <a:srgbClr val="1A1F2E"/>
                </a:solidFill>
                <a:latin typeface="Inter" pitchFamily="34" charset="0"/>
                <a:ea typeface="Inter" pitchFamily="34" charset="-122"/>
                <a:cs typeface="Inter" pitchFamily="34" charset="-120"/>
              </a:rPr>
              <a:t>Push every channel hard and subsidize freight at 20%.  This is approximately the strategic posture Olist actually adopted — funded by Series C and Series D capital infusions in 2019–2021.</a:t>
            </a:r>
            <a:endParaRPr lang="en-US" sz="1300" dirty="0"/>
          </a:p>
        </p:txBody>
      </p:sp>
      <p:sp>
        <p:nvSpPr>
          <p:cNvPr id="5" name="Shape 3"/>
          <p:cNvSpPr/>
          <p:nvPr/>
        </p:nvSpPr>
        <p:spPr>
          <a:xfrm>
            <a:off x="640080" y="2606040"/>
            <a:ext cx="10881360" cy="548640"/>
          </a:xfrm>
          <a:prstGeom prst="rect">
            <a:avLst/>
          </a:prstGeom>
          <a:solidFill>
            <a:srgbClr val="F5F6F8"/>
          </a:solidFill>
          <a:ln/>
        </p:spPr>
      </p:sp>
      <p:sp>
        <p:nvSpPr>
          <p:cNvPr id="6" name="Text 4"/>
          <p:cNvSpPr/>
          <p:nvPr/>
        </p:nvSpPr>
        <p:spPr>
          <a:xfrm>
            <a:off x="822960" y="2651760"/>
            <a:ext cx="2354580" cy="201168"/>
          </a:xfrm>
          <a:prstGeom prst="rect">
            <a:avLst/>
          </a:prstGeom>
          <a:noFill/>
          <a:ln/>
        </p:spPr>
        <p:txBody>
          <a:bodyPr wrap="square" lIns="0" tIns="0" rIns="0" bIns="0" rtlCol="0" anchor="ctr"/>
          <a:lstStyle/>
          <a:p>
            <a:pPr indent="0" marL="0">
              <a:buNone/>
            </a:pPr>
            <a:r>
              <a:rPr lang="en-US" sz="900" b="1" spc="300" kern="0" dirty="0">
                <a:solidFill>
                  <a:srgbClr val="6B7280"/>
                </a:solidFill>
                <a:latin typeface="Inter" pitchFamily="34" charset="0"/>
                <a:ea typeface="Inter" pitchFamily="34" charset="-122"/>
                <a:cs typeface="Inter" pitchFamily="34" charset="-120"/>
              </a:rPr>
              <a:t>PAID SEARCH</a:t>
            </a:r>
            <a:endParaRPr lang="en-US" sz="900" dirty="0"/>
          </a:p>
        </p:txBody>
      </p:sp>
      <p:sp>
        <p:nvSpPr>
          <p:cNvPr id="7" name="Text 5"/>
          <p:cNvSpPr/>
          <p:nvPr/>
        </p:nvSpPr>
        <p:spPr>
          <a:xfrm>
            <a:off x="822960" y="2852928"/>
            <a:ext cx="2354580" cy="292608"/>
          </a:xfrm>
          <a:prstGeom prst="rect">
            <a:avLst/>
          </a:prstGeom>
          <a:noFill/>
          <a:ln/>
        </p:spPr>
        <p:txBody>
          <a:bodyPr wrap="square" lIns="0" tIns="0" rIns="0" bIns="0" rtlCol="0" anchor="ctr"/>
          <a:lstStyle/>
          <a:p>
            <a:pPr indent="0" marL="0">
              <a:buNone/>
            </a:pPr>
            <a:r>
              <a:rPr lang="en-US" sz="1800" b="1" dirty="0">
                <a:solidFill>
                  <a:srgbClr val="1B2A4E"/>
                </a:solidFill>
                <a:latin typeface="Merriweather" pitchFamily="34" charset="0"/>
                <a:ea typeface="Merriweather" pitchFamily="34" charset="-122"/>
                <a:cs typeface="Merriweather" pitchFamily="34" charset="-120"/>
              </a:rPr>
              <a:t>2.5x</a:t>
            </a:r>
            <a:endParaRPr lang="en-US" sz="1800" dirty="0"/>
          </a:p>
        </p:txBody>
      </p:sp>
      <p:sp>
        <p:nvSpPr>
          <p:cNvPr id="8" name="Text 6"/>
          <p:cNvSpPr/>
          <p:nvPr/>
        </p:nvSpPr>
        <p:spPr>
          <a:xfrm>
            <a:off x="3543300" y="2651760"/>
            <a:ext cx="2354580" cy="201168"/>
          </a:xfrm>
          <a:prstGeom prst="rect">
            <a:avLst/>
          </a:prstGeom>
          <a:noFill/>
          <a:ln/>
        </p:spPr>
        <p:txBody>
          <a:bodyPr wrap="square" lIns="0" tIns="0" rIns="0" bIns="0" rtlCol="0" anchor="ctr"/>
          <a:lstStyle/>
          <a:p>
            <a:pPr indent="0" marL="0">
              <a:buNone/>
            </a:pPr>
            <a:r>
              <a:rPr lang="en-US" sz="900" b="1" spc="300" kern="0" dirty="0">
                <a:solidFill>
                  <a:srgbClr val="6B7280"/>
                </a:solidFill>
                <a:latin typeface="Inter" pitchFamily="34" charset="0"/>
                <a:ea typeface="Inter" pitchFamily="34" charset="-122"/>
                <a:cs typeface="Inter" pitchFamily="34" charset="-120"/>
              </a:rPr>
              <a:t>SOCIAL</a:t>
            </a:r>
            <a:endParaRPr lang="en-US" sz="900" dirty="0"/>
          </a:p>
        </p:txBody>
      </p:sp>
      <p:sp>
        <p:nvSpPr>
          <p:cNvPr id="9" name="Text 7"/>
          <p:cNvSpPr/>
          <p:nvPr/>
        </p:nvSpPr>
        <p:spPr>
          <a:xfrm>
            <a:off x="3543300" y="2852928"/>
            <a:ext cx="2354580" cy="292608"/>
          </a:xfrm>
          <a:prstGeom prst="rect">
            <a:avLst/>
          </a:prstGeom>
          <a:noFill/>
          <a:ln/>
        </p:spPr>
        <p:txBody>
          <a:bodyPr wrap="square" lIns="0" tIns="0" rIns="0" bIns="0" rtlCol="0" anchor="ctr"/>
          <a:lstStyle/>
          <a:p>
            <a:pPr indent="0" marL="0">
              <a:buNone/>
            </a:pPr>
            <a:r>
              <a:rPr lang="en-US" sz="1800" b="1" dirty="0">
                <a:solidFill>
                  <a:srgbClr val="1B2A4E"/>
                </a:solidFill>
                <a:latin typeface="Merriweather" pitchFamily="34" charset="0"/>
                <a:ea typeface="Merriweather" pitchFamily="34" charset="-122"/>
                <a:cs typeface="Merriweather" pitchFamily="34" charset="-120"/>
              </a:rPr>
              <a:t>2.0x</a:t>
            </a:r>
            <a:endParaRPr lang="en-US" sz="1800" dirty="0"/>
          </a:p>
        </p:txBody>
      </p:sp>
      <p:sp>
        <p:nvSpPr>
          <p:cNvPr id="10" name="Text 8"/>
          <p:cNvSpPr/>
          <p:nvPr/>
        </p:nvSpPr>
        <p:spPr>
          <a:xfrm>
            <a:off x="6263640" y="2651760"/>
            <a:ext cx="2354580" cy="201168"/>
          </a:xfrm>
          <a:prstGeom prst="rect">
            <a:avLst/>
          </a:prstGeom>
          <a:noFill/>
          <a:ln/>
        </p:spPr>
        <p:txBody>
          <a:bodyPr wrap="square" lIns="0" tIns="0" rIns="0" bIns="0" rtlCol="0" anchor="ctr"/>
          <a:lstStyle/>
          <a:p>
            <a:pPr indent="0" marL="0">
              <a:buNone/>
            </a:pPr>
            <a:r>
              <a:rPr lang="en-US" sz="900" b="1" spc="300" kern="0" dirty="0">
                <a:solidFill>
                  <a:srgbClr val="6B7280"/>
                </a:solidFill>
                <a:latin typeface="Inter" pitchFamily="34" charset="0"/>
                <a:ea typeface="Inter" pitchFamily="34" charset="-122"/>
                <a:cs typeface="Inter" pitchFamily="34" charset="-120"/>
              </a:rPr>
              <a:t>OTHER CHANNELS</a:t>
            </a:r>
            <a:endParaRPr lang="en-US" sz="900" dirty="0"/>
          </a:p>
        </p:txBody>
      </p:sp>
      <p:sp>
        <p:nvSpPr>
          <p:cNvPr id="11" name="Text 9"/>
          <p:cNvSpPr/>
          <p:nvPr/>
        </p:nvSpPr>
        <p:spPr>
          <a:xfrm>
            <a:off x="6263640" y="2852928"/>
            <a:ext cx="2354580" cy="292608"/>
          </a:xfrm>
          <a:prstGeom prst="rect">
            <a:avLst/>
          </a:prstGeom>
          <a:noFill/>
          <a:ln/>
        </p:spPr>
        <p:txBody>
          <a:bodyPr wrap="square" lIns="0" tIns="0" rIns="0" bIns="0" rtlCol="0" anchor="ctr"/>
          <a:lstStyle/>
          <a:p>
            <a:pPr indent="0" marL="0">
              <a:buNone/>
            </a:pPr>
            <a:r>
              <a:rPr lang="en-US" sz="1800" b="1" dirty="0">
                <a:solidFill>
                  <a:srgbClr val="1B2A4E"/>
                </a:solidFill>
                <a:latin typeface="Merriweather" pitchFamily="34" charset="0"/>
                <a:ea typeface="Merriweather" pitchFamily="34" charset="-122"/>
                <a:cs typeface="Merriweather" pitchFamily="34" charset="-120"/>
              </a:rPr>
              <a:t>1.5x</a:t>
            </a:r>
            <a:endParaRPr lang="en-US" sz="1800" dirty="0"/>
          </a:p>
        </p:txBody>
      </p:sp>
      <p:sp>
        <p:nvSpPr>
          <p:cNvPr id="12" name="Text 10"/>
          <p:cNvSpPr/>
          <p:nvPr/>
        </p:nvSpPr>
        <p:spPr>
          <a:xfrm>
            <a:off x="8983980" y="2651760"/>
            <a:ext cx="2354580" cy="201168"/>
          </a:xfrm>
          <a:prstGeom prst="rect">
            <a:avLst/>
          </a:prstGeom>
          <a:noFill/>
          <a:ln/>
        </p:spPr>
        <p:txBody>
          <a:bodyPr wrap="square" lIns="0" tIns="0" rIns="0" bIns="0" rtlCol="0" anchor="ctr"/>
          <a:lstStyle/>
          <a:p>
            <a:pPr indent="0" marL="0">
              <a:buNone/>
            </a:pPr>
            <a:r>
              <a:rPr lang="en-US" sz="900" b="1" spc="300" kern="0" dirty="0">
                <a:solidFill>
                  <a:srgbClr val="6B7280"/>
                </a:solidFill>
                <a:latin typeface="Inter" pitchFamily="34" charset="0"/>
                <a:ea typeface="Inter" pitchFamily="34" charset="-122"/>
                <a:cs typeface="Inter" pitchFamily="34" charset="-120"/>
              </a:rPr>
              <a:t>FREIGHT SUBSIDY</a:t>
            </a:r>
            <a:endParaRPr lang="en-US" sz="900" dirty="0"/>
          </a:p>
        </p:txBody>
      </p:sp>
      <p:sp>
        <p:nvSpPr>
          <p:cNvPr id="13" name="Text 11"/>
          <p:cNvSpPr/>
          <p:nvPr/>
        </p:nvSpPr>
        <p:spPr>
          <a:xfrm>
            <a:off x="8983980" y="2852928"/>
            <a:ext cx="2354580" cy="292608"/>
          </a:xfrm>
          <a:prstGeom prst="rect">
            <a:avLst/>
          </a:prstGeom>
          <a:noFill/>
          <a:ln/>
        </p:spPr>
        <p:txBody>
          <a:bodyPr wrap="square" lIns="0" tIns="0" rIns="0" bIns="0" rtlCol="0" anchor="ctr"/>
          <a:lstStyle/>
          <a:p>
            <a:pPr indent="0" marL="0">
              <a:buNone/>
            </a:pPr>
            <a:r>
              <a:rPr lang="en-US" sz="1800" b="1" dirty="0">
                <a:solidFill>
                  <a:srgbClr val="1B2A4E"/>
                </a:solidFill>
                <a:latin typeface="Merriweather" pitchFamily="34" charset="0"/>
                <a:ea typeface="Merriweather" pitchFamily="34" charset="-122"/>
                <a:cs typeface="Merriweather" pitchFamily="34" charset="-120"/>
              </a:rPr>
              <a:t>20%</a:t>
            </a:r>
            <a:endParaRPr lang="en-US" sz="1800" dirty="0"/>
          </a:p>
        </p:txBody>
      </p:sp>
      <p:pic>
        <p:nvPicPr>
          <p:cNvPr id="14" name="Image 0" descr="charts_whitebg/s2_aggressive_scaling_sellers_light.png">    </p:cNvPr>
          <p:cNvPicPr>
            <a:picLocks noChangeAspect="1"/>
          </p:cNvPicPr>
          <p:nvPr/>
        </p:nvPicPr>
        <p:blipFill>
          <a:blip r:embed="rId1"/>
          <a:stretch>
            <a:fillRect/>
          </a:stretch>
        </p:blipFill>
        <p:spPr>
          <a:xfrm>
            <a:off x="640080" y="3291840"/>
            <a:ext cx="7315200" cy="2926080"/>
          </a:xfrm>
          <a:prstGeom prst="rect">
            <a:avLst/>
          </a:prstGeom>
        </p:spPr>
      </p:pic>
      <p:sp>
        <p:nvSpPr>
          <p:cNvPr id="15" name="Text 12"/>
          <p:cNvSpPr/>
          <p:nvPr/>
        </p:nvSpPr>
        <p:spPr>
          <a:xfrm>
            <a:off x="8229600" y="3291840"/>
            <a:ext cx="3291840" cy="228600"/>
          </a:xfrm>
          <a:prstGeom prst="rect">
            <a:avLst/>
          </a:prstGeom>
          <a:noFill/>
          <a:ln/>
        </p:spPr>
        <p:txBody>
          <a:bodyPr wrap="square" lIns="0" tIns="0" rIns="0" bIns="0" rtlCol="0" anchor="ctr"/>
          <a:lstStyle/>
          <a:p>
            <a:pPr indent="0" marL="0">
              <a:buNone/>
            </a:pPr>
            <a:r>
              <a:rPr lang="en-US" sz="1000" b="1" spc="400" kern="0" dirty="0">
                <a:solidFill>
                  <a:srgbClr val="6B7280"/>
                </a:solidFill>
                <a:latin typeface="Inter" pitchFamily="34" charset="0"/>
                <a:ea typeface="Inter" pitchFamily="34" charset="-122"/>
                <a:cs typeface="Inter" pitchFamily="34" charset="-120"/>
              </a:rPr>
              <a:t>12-MONTH OUTCOME</a:t>
            </a:r>
            <a:endParaRPr lang="en-US" sz="1000" dirty="0"/>
          </a:p>
        </p:txBody>
      </p:sp>
      <p:sp>
        <p:nvSpPr>
          <p:cNvPr id="16" name="Text 13"/>
          <p:cNvSpPr/>
          <p:nvPr/>
        </p:nvSpPr>
        <p:spPr>
          <a:xfrm>
            <a:off x="8229600" y="3584448"/>
            <a:ext cx="3291840" cy="384048"/>
          </a:xfrm>
          <a:prstGeom prst="rect">
            <a:avLst/>
          </a:prstGeom>
          <a:noFill/>
          <a:ln/>
        </p:spPr>
        <p:txBody>
          <a:bodyPr wrap="square" lIns="0" tIns="0" rIns="0" bIns="0" rtlCol="0" anchor="ctr"/>
          <a:lstStyle/>
          <a:p>
            <a:pPr indent="0" marL="0">
              <a:buNone/>
            </a:pPr>
            <a:r>
              <a:rPr lang="en-US" sz="2200" b="1" dirty="0">
                <a:solidFill>
                  <a:srgbClr val="1B2A4E"/>
                </a:solidFill>
                <a:latin typeface="Merriweather" pitchFamily="34" charset="0"/>
                <a:ea typeface="Merriweather" pitchFamily="34" charset="-122"/>
                <a:cs typeface="Merriweather" pitchFamily="34" charset="-120"/>
              </a:rPr>
              <a:t>844</a:t>
            </a:r>
            <a:endParaRPr lang="en-US" sz="2200" dirty="0"/>
          </a:p>
        </p:txBody>
      </p:sp>
      <p:sp>
        <p:nvSpPr>
          <p:cNvPr id="17" name="Text 14"/>
          <p:cNvSpPr/>
          <p:nvPr/>
        </p:nvSpPr>
        <p:spPr>
          <a:xfrm>
            <a:off x="8229600" y="3968496"/>
            <a:ext cx="3291840" cy="201168"/>
          </a:xfrm>
          <a:prstGeom prst="rect">
            <a:avLst/>
          </a:prstGeom>
          <a:noFill/>
          <a:ln/>
        </p:spPr>
        <p:txBody>
          <a:bodyPr wrap="square" lIns="0" tIns="0" rIns="0" bIns="0" rtlCol="0" anchor="ctr"/>
          <a:lstStyle/>
          <a:p>
            <a:pPr indent="0" marL="0">
              <a:buNone/>
            </a:pPr>
            <a:r>
              <a:rPr lang="en-US" sz="900" b="1" spc="200" kern="0" dirty="0">
                <a:solidFill>
                  <a:srgbClr val="6B7280"/>
                </a:solidFill>
                <a:latin typeface="Inter" pitchFamily="34" charset="0"/>
                <a:ea typeface="Inter" pitchFamily="34" charset="-122"/>
                <a:cs typeface="Inter" pitchFamily="34" charset="-120"/>
              </a:rPr>
              <a:t>ACTIVE SELLERS (MO. 12)</a:t>
            </a:r>
            <a:endParaRPr lang="en-US" sz="900" dirty="0"/>
          </a:p>
        </p:txBody>
      </p:sp>
      <p:sp>
        <p:nvSpPr>
          <p:cNvPr id="18" name="Text 15"/>
          <p:cNvSpPr/>
          <p:nvPr/>
        </p:nvSpPr>
        <p:spPr>
          <a:xfrm>
            <a:off x="8229600" y="4151376"/>
            <a:ext cx="3291840" cy="201168"/>
          </a:xfrm>
          <a:prstGeom prst="rect">
            <a:avLst/>
          </a:prstGeom>
          <a:noFill/>
          <a:ln/>
        </p:spPr>
        <p:txBody>
          <a:bodyPr wrap="square" lIns="0" tIns="0" rIns="0" bIns="0" rtlCol="0" anchor="ctr"/>
          <a:lstStyle/>
          <a:p>
            <a:pPr indent="0" marL="0">
              <a:buNone/>
            </a:pPr>
            <a:r>
              <a:rPr lang="en-US" sz="1000" i="1" dirty="0">
                <a:solidFill>
                  <a:srgbClr val="2C8C85"/>
                </a:solidFill>
                <a:latin typeface="Inter" pitchFamily="34" charset="0"/>
                <a:ea typeface="Inter" pitchFamily="34" charset="-122"/>
                <a:cs typeface="Inter" pitchFamily="34" charset="-120"/>
              </a:rPr>
              <a:t>+38.6% vs. baseline</a:t>
            </a:r>
            <a:endParaRPr lang="en-US" sz="1000" dirty="0"/>
          </a:p>
        </p:txBody>
      </p:sp>
      <p:sp>
        <p:nvSpPr>
          <p:cNvPr id="19" name="Text 16"/>
          <p:cNvSpPr/>
          <p:nvPr/>
        </p:nvSpPr>
        <p:spPr>
          <a:xfrm>
            <a:off x="8229600" y="4453128"/>
            <a:ext cx="3291840" cy="384048"/>
          </a:xfrm>
          <a:prstGeom prst="rect">
            <a:avLst/>
          </a:prstGeom>
          <a:noFill/>
          <a:ln/>
        </p:spPr>
        <p:txBody>
          <a:bodyPr wrap="square" lIns="0" tIns="0" rIns="0" bIns="0" rtlCol="0" anchor="ctr"/>
          <a:lstStyle/>
          <a:p>
            <a:pPr indent="0" marL="0">
              <a:buNone/>
            </a:pPr>
            <a:r>
              <a:rPr lang="en-US" sz="2200" b="1" dirty="0">
                <a:solidFill>
                  <a:srgbClr val="1B2A4E"/>
                </a:solidFill>
                <a:latin typeface="Merriweather" pitchFamily="34" charset="0"/>
                <a:ea typeface="Merriweather" pitchFamily="34" charset="-122"/>
                <a:cs typeface="Merriweather" pitchFamily="34" charset="-120"/>
              </a:rPr>
              <a:t>R$9.39M</a:t>
            </a:r>
            <a:endParaRPr lang="en-US" sz="2200" dirty="0"/>
          </a:p>
        </p:txBody>
      </p:sp>
      <p:sp>
        <p:nvSpPr>
          <p:cNvPr id="20" name="Text 17"/>
          <p:cNvSpPr/>
          <p:nvPr/>
        </p:nvSpPr>
        <p:spPr>
          <a:xfrm>
            <a:off x="8229600" y="4837176"/>
            <a:ext cx="3291840" cy="201168"/>
          </a:xfrm>
          <a:prstGeom prst="rect">
            <a:avLst/>
          </a:prstGeom>
          <a:noFill/>
          <a:ln/>
        </p:spPr>
        <p:txBody>
          <a:bodyPr wrap="square" lIns="0" tIns="0" rIns="0" bIns="0" rtlCol="0" anchor="ctr"/>
          <a:lstStyle/>
          <a:p>
            <a:pPr indent="0" marL="0">
              <a:buNone/>
            </a:pPr>
            <a:r>
              <a:rPr lang="en-US" sz="900" b="1" spc="200" kern="0" dirty="0">
                <a:solidFill>
                  <a:srgbClr val="6B7280"/>
                </a:solidFill>
                <a:latin typeface="Inter" pitchFamily="34" charset="0"/>
                <a:ea typeface="Inter" pitchFamily="34" charset="-122"/>
                <a:cs typeface="Inter" pitchFamily="34" charset="-120"/>
              </a:rPr>
              <a:t>CUMULATIVE REVENUE</a:t>
            </a:r>
            <a:endParaRPr lang="en-US" sz="900" dirty="0"/>
          </a:p>
        </p:txBody>
      </p:sp>
      <p:sp>
        <p:nvSpPr>
          <p:cNvPr id="21" name="Text 18"/>
          <p:cNvSpPr/>
          <p:nvPr/>
        </p:nvSpPr>
        <p:spPr>
          <a:xfrm>
            <a:off x="8229600" y="5020056"/>
            <a:ext cx="3291840" cy="201168"/>
          </a:xfrm>
          <a:prstGeom prst="rect">
            <a:avLst/>
          </a:prstGeom>
          <a:noFill/>
          <a:ln/>
        </p:spPr>
        <p:txBody>
          <a:bodyPr wrap="square" lIns="0" tIns="0" rIns="0" bIns="0" rtlCol="0" anchor="ctr"/>
          <a:lstStyle/>
          <a:p>
            <a:pPr indent="0" marL="0">
              <a:buNone/>
            </a:pPr>
            <a:r>
              <a:rPr lang="en-US" sz="1000" i="1" dirty="0">
                <a:solidFill>
                  <a:srgbClr val="2C8C85"/>
                </a:solidFill>
                <a:latin typeface="Inter" pitchFamily="34" charset="0"/>
                <a:ea typeface="Inter" pitchFamily="34" charset="-122"/>
                <a:cs typeface="Inter" pitchFamily="34" charset="-120"/>
              </a:rPr>
              <a:t>+17.1% vs. baseline</a:t>
            </a:r>
            <a:endParaRPr lang="en-US" sz="1000" dirty="0"/>
          </a:p>
        </p:txBody>
      </p:sp>
      <p:sp>
        <p:nvSpPr>
          <p:cNvPr id="22" name="Text 19"/>
          <p:cNvSpPr/>
          <p:nvPr/>
        </p:nvSpPr>
        <p:spPr>
          <a:xfrm>
            <a:off x="8229600" y="5321808"/>
            <a:ext cx="3291840" cy="384048"/>
          </a:xfrm>
          <a:prstGeom prst="rect">
            <a:avLst/>
          </a:prstGeom>
          <a:noFill/>
          <a:ln/>
        </p:spPr>
        <p:txBody>
          <a:bodyPr wrap="square" lIns="0" tIns="0" rIns="0" bIns="0" rtlCol="0" anchor="ctr"/>
          <a:lstStyle/>
          <a:p>
            <a:pPr indent="0" marL="0">
              <a:buNone/>
            </a:pPr>
            <a:r>
              <a:rPr lang="en-US" sz="2200" b="1" dirty="0">
                <a:solidFill>
                  <a:srgbClr val="1B2A4E"/>
                </a:solidFill>
                <a:latin typeface="Merriweather" pitchFamily="34" charset="0"/>
                <a:ea typeface="Merriweather" pitchFamily="34" charset="-122"/>
                <a:cs typeface="Merriweather" pitchFamily="34" charset="-120"/>
              </a:rPr>
              <a:t>R$9.06M</a:t>
            </a:r>
            <a:endParaRPr lang="en-US" sz="2200" dirty="0"/>
          </a:p>
        </p:txBody>
      </p:sp>
      <p:sp>
        <p:nvSpPr>
          <p:cNvPr id="23" name="Text 20"/>
          <p:cNvSpPr/>
          <p:nvPr/>
        </p:nvSpPr>
        <p:spPr>
          <a:xfrm>
            <a:off x="8229600" y="5705856"/>
            <a:ext cx="3291840" cy="201168"/>
          </a:xfrm>
          <a:prstGeom prst="rect">
            <a:avLst/>
          </a:prstGeom>
          <a:noFill/>
          <a:ln/>
        </p:spPr>
        <p:txBody>
          <a:bodyPr wrap="square" lIns="0" tIns="0" rIns="0" bIns="0" rtlCol="0" anchor="ctr"/>
          <a:lstStyle/>
          <a:p>
            <a:pPr indent="0" marL="0">
              <a:buNone/>
            </a:pPr>
            <a:r>
              <a:rPr lang="en-US" sz="900" b="1" spc="200" kern="0" dirty="0">
                <a:solidFill>
                  <a:srgbClr val="6B7280"/>
                </a:solidFill>
                <a:latin typeface="Inter" pitchFamily="34" charset="0"/>
                <a:ea typeface="Inter" pitchFamily="34" charset="-122"/>
                <a:cs typeface="Inter" pitchFamily="34" charset="-120"/>
              </a:rPr>
              <a:t>NET (REV − SUBSIDY)</a:t>
            </a:r>
            <a:endParaRPr lang="en-US" sz="900" dirty="0"/>
          </a:p>
        </p:txBody>
      </p:sp>
      <p:sp>
        <p:nvSpPr>
          <p:cNvPr id="24" name="Text 21"/>
          <p:cNvSpPr/>
          <p:nvPr/>
        </p:nvSpPr>
        <p:spPr>
          <a:xfrm>
            <a:off x="8229600" y="5888736"/>
            <a:ext cx="3291840" cy="201168"/>
          </a:xfrm>
          <a:prstGeom prst="rect">
            <a:avLst/>
          </a:prstGeom>
          <a:noFill/>
          <a:ln/>
        </p:spPr>
        <p:txBody>
          <a:bodyPr wrap="square" lIns="0" tIns="0" rIns="0" bIns="0" rtlCol="0" anchor="ctr"/>
          <a:lstStyle/>
          <a:p>
            <a:pPr indent="0" marL="0">
              <a:buNone/>
            </a:pPr>
            <a:r>
              <a:rPr lang="en-US" sz="1000" i="1" dirty="0">
                <a:solidFill>
                  <a:srgbClr val="2C8C85"/>
                </a:solidFill>
                <a:latin typeface="Inter" pitchFamily="34" charset="0"/>
                <a:ea typeface="Inter" pitchFamily="34" charset="-122"/>
                <a:cs typeface="Inter" pitchFamily="34" charset="-120"/>
              </a:rPr>
              <a:t>+13.0% vs. baseline</a:t>
            </a:r>
            <a:endParaRPr lang="en-US" sz="1000" dirty="0"/>
          </a:p>
        </p:txBody>
      </p:sp>
      <p:sp>
        <p:nvSpPr>
          <p:cNvPr id="25" name="Shape 22"/>
          <p:cNvSpPr/>
          <p:nvPr/>
        </p:nvSpPr>
        <p:spPr>
          <a:xfrm>
            <a:off x="640080" y="6355080"/>
            <a:ext cx="10881360" cy="365760"/>
          </a:xfrm>
          <a:prstGeom prst="rect">
            <a:avLst/>
          </a:prstGeom>
          <a:solidFill>
            <a:srgbClr val="1B2A4E"/>
          </a:solidFill>
          <a:ln/>
        </p:spPr>
      </p:sp>
      <p:sp>
        <p:nvSpPr>
          <p:cNvPr id="26" name="Text 23"/>
          <p:cNvSpPr/>
          <p:nvPr/>
        </p:nvSpPr>
        <p:spPr>
          <a:xfrm>
            <a:off x="822960" y="6373368"/>
            <a:ext cx="10515600" cy="329184"/>
          </a:xfrm>
          <a:prstGeom prst="rect">
            <a:avLst/>
          </a:prstGeom>
          <a:noFill/>
          <a:ln/>
        </p:spPr>
        <p:txBody>
          <a:bodyPr wrap="square" lIns="0" tIns="0" rIns="0" bIns="0" rtlCol="0" anchor="ctr"/>
          <a:lstStyle/>
          <a:p>
            <a:pPr indent="0" marL="0">
              <a:buNone/>
            </a:pPr>
            <a:r>
              <a:rPr lang="en-US" sz="1100" b="1" dirty="0">
                <a:solidFill>
                  <a:srgbClr val="3FB8AF"/>
                </a:solidFill>
                <a:latin typeface="Inter" pitchFamily="34" charset="0"/>
                <a:ea typeface="Inter" pitchFamily="34" charset="-122"/>
                <a:cs typeface="Inter" pitchFamily="34" charset="-120"/>
              </a:rPr>
              <a:t>THE TRADEOFF — </a:t>
            </a:r>
            <a:pPr indent="0" marL="0">
              <a:buNone/>
            </a:pPr>
            <a:r>
              <a:rPr lang="en-US" sz="1100" dirty="0">
                <a:solidFill>
                  <a:srgbClr val="FFFFFF"/>
                </a:solidFill>
                <a:latin typeface="Inter" pitchFamily="34" charset="0"/>
                <a:ea typeface="Inter" pitchFamily="34" charset="-122"/>
                <a:cs typeface="Inter" pitchFamily="34" charset="-120"/>
              </a:rPr>
              <a:t>+39% sellers and +17% gross revenue, but ~24% of the revenue gain is eaten by subsidy cost.  Net revenue lifts only 13%, while channel spend roughly doubles.</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40080" y="548640"/>
            <a:ext cx="5486400" cy="274320"/>
          </a:xfrm>
          <a:prstGeom prst="rect">
            <a:avLst/>
          </a:prstGeom>
          <a:noFill/>
          <a:ln/>
        </p:spPr>
        <p:txBody>
          <a:bodyPr wrap="square" lIns="0" tIns="0" rIns="0" bIns="0" rtlCol="0" anchor="ctr"/>
          <a:lstStyle/>
          <a:p>
            <a:pPr indent="0" marL="0">
              <a:buNone/>
            </a:pPr>
            <a:r>
              <a:rPr lang="en-US" sz="1100" b="1" spc="500" kern="0" dirty="0">
                <a:solidFill>
                  <a:srgbClr val="2C8C85"/>
                </a:solidFill>
                <a:latin typeface="Inter" pitchFamily="34" charset="0"/>
                <a:ea typeface="Inter" pitchFamily="34" charset="-122"/>
                <a:cs typeface="Inter" pitchFamily="34" charset="-120"/>
              </a:rPr>
              <a:t>SIDE BY SIDE</a:t>
            </a:r>
            <a:endParaRPr lang="en-US" sz="1100" dirty="0"/>
          </a:p>
        </p:txBody>
      </p:sp>
      <p:sp>
        <p:nvSpPr>
          <p:cNvPr id="3" name="Text 1"/>
          <p:cNvSpPr/>
          <p:nvPr/>
        </p:nvSpPr>
        <p:spPr>
          <a:xfrm>
            <a:off x="640080" y="914400"/>
            <a:ext cx="10881360" cy="731520"/>
          </a:xfrm>
          <a:prstGeom prst="rect">
            <a:avLst/>
          </a:prstGeom>
          <a:noFill/>
          <a:ln/>
        </p:spPr>
        <p:txBody>
          <a:bodyPr wrap="square" lIns="0" tIns="0" rIns="0" bIns="0" rtlCol="0" anchor="ctr"/>
          <a:lstStyle/>
          <a:p>
            <a:pPr indent="0" marL="0">
              <a:buNone/>
            </a:pPr>
            <a:r>
              <a:rPr lang="en-US" sz="3000" b="1" dirty="0">
                <a:solidFill>
                  <a:srgbClr val="1B2A4E"/>
                </a:solidFill>
                <a:latin typeface="Merriweather" pitchFamily="34" charset="0"/>
                <a:ea typeface="Merriweather" pitchFamily="34" charset="-122"/>
                <a:cs typeface="Merriweather" pitchFamily="34" charset="-120"/>
              </a:rPr>
              <a:t>Three postures, one structural reality.</a:t>
            </a:r>
            <a:endParaRPr lang="en-US" sz="3000" dirty="0"/>
          </a:p>
        </p:txBody>
      </p:sp>
      <p:sp>
        <p:nvSpPr>
          <p:cNvPr id="4" name="Text 2"/>
          <p:cNvSpPr/>
          <p:nvPr/>
        </p:nvSpPr>
        <p:spPr>
          <a:xfrm>
            <a:off x="640080" y="1691640"/>
            <a:ext cx="10881360" cy="777240"/>
          </a:xfrm>
          <a:prstGeom prst="rect">
            <a:avLst/>
          </a:prstGeom>
          <a:noFill/>
          <a:ln/>
        </p:spPr>
        <p:txBody>
          <a:bodyPr wrap="square" lIns="0" tIns="0" rIns="0" bIns="0" rtlCol="0" anchor="ctr"/>
          <a:lstStyle/>
          <a:p>
            <a:pPr indent="0" marL="0">
              <a:buNone/>
            </a:pPr>
            <a:r>
              <a:rPr lang="en-US" sz="1300" dirty="0">
                <a:solidFill>
                  <a:srgbClr val="1A1F2E"/>
                </a:solidFill>
                <a:latin typeface="Inter" pitchFamily="34" charset="0"/>
                <a:ea typeface="Inter" pitchFamily="34" charset="-122"/>
                <a:cs typeface="Inter" pitchFamily="34" charset="-120"/>
              </a:rPr>
              <a:t>Every scenario produces a smaller seller base at month 12.  What separates them is the cost per incremental seller retained, and whether the spend leaves the marketplace stronger or just slows the bleed.</a:t>
            </a:r>
            <a:endParaRPr lang="en-US" sz="1300" dirty="0"/>
          </a:p>
        </p:txBody>
      </p:sp>
      <p:graphicFrame>
        <p:nvGraphicFramePr>
          <p:cNvPr id="7" name="Table 0"/>
          <p:cNvGraphicFramePr>
            <a:graphicFrameLocks noGrp="1"/>
          </p:cNvGraphicFramePr>
          <p:nvPr>
            <p:extLst>
              <p:ext uri="{D42A27DB-BD31-4B8C-83A1-F6EECF244321}">
                <p14:modId xmlns:p14="http://schemas.microsoft.com/office/powerpoint/2010/main" val="1579011935"/>
              </p:ext>
            </p:extLst>
          </p:nvPr>
        </p:nvGraphicFramePr>
        <p:xfrm>
          <a:off x="640080" y="2697480"/>
          <a:ext cx="10881360" cy="2743200"/>
        </p:xfrm>
        <a:graphic>
          <a:graphicData uri="http://schemas.openxmlformats.org/drawingml/2006/table">
            <a:tbl>
              <a:tblPr/>
              <a:tblGrid>
                <a:gridCol w="2651760"/>
                <a:gridCol w="2743200"/>
                <a:gridCol w="2743200"/>
                <a:gridCol w="2743200"/>
              </a:tblGrid>
              <a:tr h="391886">
                <a:tc>
                  <a:txBody>
                    <a:bodyPr/>
                    <a:lstStyle/>
                    <a:p>
                      <a:pPr indent="0" marL="0">
                        <a:buNone/>
                      </a:pP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200" b="1" dirty="0">
                          <a:solidFill>
                            <a:srgbClr val="1B2A4E"/>
                          </a:solidFill>
                          <a:latin typeface="Inter" pitchFamily="34" charset="0"/>
                          <a:ea typeface="Inter" pitchFamily="34" charset="-122"/>
                          <a:cs typeface="Inter" pitchFamily="34" charset="-120"/>
                        </a:rPr>
                        <a:t>DEFENSIVE</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5F6F8"/>
                    </a:solidFill>
                  </a:tcPr>
                </a:tc>
                <a:tc>
                  <a:txBody>
                    <a:bodyPr/>
                    <a:lstStyle/>
                    <a:p>
                      <a:pPr algn="ctr" indent="0" marL="0">
                        <a:buNone/>
                      </a:pPr>
                      <a:r>
                        <a:rPr lang="en-US" sz="1200" b="1" dirty="0">
                          <a:solidFill>
                            <a:srgbClr val="1B2A4E"/>
                          </a:solidFill>
                          <a:latin typeface="Inter" pitchFamily="34" charset="0"/>
                          <a:ea typeface="Inter" pitchFamily="34" charset="-122"/>
                          <a:cs typeface="Inter" pitchFamily="34" charset="-120"/>
                        </a:rPr>
                        <a:t>CAPITAL-EFFICIENT</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5F6F8"/>
                    </a:solidFill>
                  </a:tcPr>
                </a:tc>
                <a:tc>
                  <a:txBody>
                    <a:bodyPr/>
                    <a:lstStyle/>
                    <a:p>
                      <a:pPr algn="ctr" indent="0" marL="0">
                        <a:buNone/>
                      </a:pPr>
                      <a:r>
                        <a:rPr lang="en-US" sz="1200" b="1" dirty="0">
                          <a:solidFill>
                            <a:srgbClr val="1B2A4E"/>
                          </a:solidFill>
                          <a:latin typeface="Inter" pitchFamily="34" charset="0"/>
                          <a:ea typeface="Inter" pitchFamily="34" charset="-122"/>
                          <a:cs typeface="Inter" pitchFamily="34" charset="-120"/>
                        </a:rPr>
                        <a:t>AGGRESSIVE</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5F6F8"/>
                    </a:solidFill>
                  </a:tcPr>
                </a:tc>
              </a:tr>
              <a:tr h="391886">
                <a:tc>
                  <a:txBody>
                    <a:bodyPr/>
                    <a:lstStyle/>
                    <a:p>
                      <a:pPr indent="0" marL="0">
                        <a:buNone/>
                      </a:pP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000" i="1" dirty="0">
                          <a:solidFill>
                            <a:srgbClr val="6B7280"/>
                          </a:solidFill>
                          <a:latin typeface="Inter" pitchFamily="34" charset="0"/>
                          <a:ea typeface="Inter" pitchFamily="34" charset="-122"/>
                          <a:cs typeface="Inter" pitchFamily="34" charset="-120"/>
                        </a:rPr>
                        <a:t>Baseline</a:t>
                      </a:r>
                      <a:endParaRPr lang="en-US" sz="10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5F6F8"/>
                    </a:solidFill>
                  </a:tcPr>
                </a:tc>
                <a:tc>
                  <a:txBody>
                    <a:bodyPr/>
                    <a:lstStyle/>
                    <a:p>
                      <a:pPr algn="ctr" indent="0" marL="0">
                        <a:buNone/>
                      </a:pPr>
                      <a:r>
                        <a:rPr lang="en-US" sz="1000" i="1" dirty="0">
                          <a:solidFill>
                            <a:srgbClr val="6B7280"/>
                          </a:solidFill>
                          <a:latin typeface="Inter" pitchFamily="34" charset="0"/>
                          <a:ea typeface="Inter" pitchFamily="34" charset="-122"/>
                          <a:cs typeface="Inter" pitchFamily="34" charset="-120"/>
                        </a:rPr>
                        <a:t>1.8x paid search</a:t>
                      </a:r>
                      <a:endParaRPr lang="en-US" sz="10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5F6F8"/>
                    </a:solidFill>
                  </a:tcPr>
                </a:tc>
                <a:tc>
                  <a:txBody>
                    <a:bodyPr/>
                    <a:lstStyle/>
                    <a:p>
                      <a:pPr algn="ctr" indent="0" marL="0">
                        <a:buNone/>
                      </a:pPr>
                      <a:r>
                        <a:rPr lang="en-US" sz="1000" i="1" dirty="0">
                          <a:solidFill>
                            <a:srgbClr val="6B7280"/>
                          </a:solidFill>
                          <a:latin typeface="Inter" pitchFamily="34" charset="0"/>
                          <a:ea typeface="Inter" pitchFamily="34" charset="-122"/>
                          <a:cs typeface="Inter" pitchFamily="34" charset="-120"/>
                        </a:rPr>
                        <a:t>2.5/2.0/1.5x + 20% subsidy</a:t>
                      </a:r>
                      <a:endParaRPr lang="en-US" sz="10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5F6F8"/>
                    </a:solidFill>
                  </a:tcPr>
                </a:tc>
              </a:tr>
              <a:tr h="391886">
                <a:tc>
                  <a:txBody>
                    <a:bodyPr/>
                    <a:lstStyle/>
                    <a:p>
                      <a:pPr indent="0" marL="0">
                        <a:buNone/>
                      </a:pPr>
                      <a:r>
                        <a:rPr lang="en-US" sz="1200" b="1" dirty="0">
                          <a:solidFill>
                            <a:srgbClr val="1A1F2E"/>
                          </a:solidFill>
                          <a:latin typeface="Inter" pitchFamily="34" charset="0"/>
                          <a:ea typeface="Inter" pitchFamily="34" charset="-122"/>
                          <a:cs typeface="Inter" pitchFamily="34" charset="-120"/>
                        </a:rPr>
                        <a:t>Active Sellers (Mo. 12)</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1A1F2E"/>
                          </a:solidFill>
                          <a:latin typeface="Inter" pitchFamily="34" charset="0"/>
                          <a:ea typeface="Inter" pitchFamily="34" charset="-122"/>
                          <a:cs typeface="Inter" pitchFamily="34" charset="-120"/>
                        </a:rPr>
                        <a:t>609</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200" b="1" dirty="0">
                          <a:solidFill>
                            <a:srgbClr val="2C8C85"/>
                          </a:solidFill>
                          <a:latin typeface="Inter" pitchFamily="34" charset="0"/>
                          <a:ea typeface="Inter" pitchFamily="34" charset="-122"/>
                          <a:cs typeface="Inter" pitchFamily="34" charset="-120"/>
                        </a:rPr>
                        <a:t>700  (+15%)</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1A1F2E"/>
                          </a:solidFill>
                          <a:latin typeface="Inter" pitchFamily="34" charset="0"/>
                          <a:ea typeface="Inter" pitchFamily="34" charset="-122"/>
                          <a:cs typeface="Inter" pitchFamily="34" charset="-120"/>
                        </a:rPr>
                        <a:t>844  (+39%)</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r>
              <a:tr h="391886">
                <a:tc>
                  <a:txBody>
                    <a:bodyPr/>
                    <a:lstStyle/>
                    <a:p>
                      <a:pPr indent="0" marL="0">
                        <a:buNone/>
                      </a:pPr>
                      <a:r>
                        <a:rPr lang="en-US" sz="1200" b="1" dirty="0">
                          <a:solidFill>
                            <a:srgbClr val="1A1F2E"/>
                          </a:solidFill>
                          <a:latin typeface="Inter" pitchFamily="34" charset="0"/>
                          <a:ea typeface="Inter" pitchFamily="34" charset="-122"/>
                          <a:cs typeface="Inter" pitchFamily="34" charset="-120"/>
                        </a:rPr>
                        <a:t>Cumulative Revenue</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1A1F2E"/>
                          </a:solidFill>
                          <a:latin typeface="Inter" pitchFamily="34" charset="0"/>
                          <a:ea typeface="Inter" pitchFamily="34" charset="-122"/>
                          <a:cs typeface="Inter" pitchFamily="34" charset="-120"/>
                        </a:rPr>
                        <a:t>R$8.02M</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200" b="1" dirty="0">
                          <a:solidFill>
                            <a:srgbClr val="2C8C85"/>
                          </a:solidFill>
                          <a:latin typeface="Inter" pitchFamily="34" charset="0"/>
                          <a:ea typeface="Inter" pitchFamily="34" charset="-122"/>
                          <a:cs typeface="Inter" pitchFamily="34" charset="-120"/>
                        </a:rPr>
                        <a:t>R$8.46M  (+5.5%)</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1A1F2E"/>
                          </a:solidFill>
                          <a:latin typeface="Inter" pitchFamily="34" charset="0"/>
                          <a:ea typeface="Inter" pitchFamily="34" charset="-122"/>
                          <a:cs typeface="Inter" pitchFamily="34" charset="-120"/>
                        </a:rPr>
                        <a:t>R$9.39M  (+17%)</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r>
              <a:tr h="391886">
                <a:tc>
                  <a:txBody>
                    <a:bodyPr/>
                    <a:lstStyle/>
                    <a:p>
                      <a:pPr indent="0" marL="0">
                        <a:buNone/>
                      </a:pPr>
                      <a:r>
                        <a:rPr lang="en-US" sz="1200" b="1" dirty="0">
                          <a:solidFill>
                            <a:srgbClr val="1A1F2E"/>
                          </a:solidFill>
                          <a:latin typeface="Inter" pitchFamily="34" charset="0"/>
                          <a:ea typeface="Inter" pitchFamily="34" charset="-122"/>
                          <a:cs typeface="Inter" pitchFamily="34" charset="-120"/>
                        </a:rPr>
                        <a:t>Cumulative Subsidy Cost</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1A1F2E"/>
                          </a:solidFill>
                          <a:latin typeface="Inter" pitchFamily="34" charset="0"/>
                          <a:ea typeface="Inter" pitchFamily="34" charset="-122"/>
                          <a:cs typeface="Inter" pitchFamily="34" charset="-120"/>
                        </a:rPr>
                        <a:t>R$0</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200" b="1" dirty="0">
                          <a:solidFill>
                            <a:srgbClr val="2C8C85"/>
                          </a:solidFill>
                          <a:latin typeface="Inter" pitchFamily="34" charset="0"/>
                          <a:ea typeface="Inter" pitchFamily="34" charset="-122"/>
                          <a:cs typeface="Inter" pitchFamily="34" charset="-120"/>
                        </a:rPr>
                        <a:t>R$0</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200" b="1" dirty="0">
                          <a:solidFill>
                            <a:srgbClr val="1B2A4E"/>
                          </a:solidFill>
                          <a:latin typeface="Inter" pitchFamily="34" charset="0"/>
                          <a:ea typeface="Inter" pitchFamily="34" charset="-122"/>
                          <a:cs typeface="Inter" pitchFamily="34" charset="-120"/>
                        </a:rPr>
                        <a:t>R$329K</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r>
              <a:tr h="391886">
                <a:tc>
                  <a:txBody>
                    <a:bodyPr/>
                    <a:lstStyle/>
                    <a:p>
                      <a:pPr indent="0" marL="0">
                        <a:buNone/>
                      </a:pPr>
                      <a:r>
                        <a:rPr lang="en-US" sz="1200" b="1" dirty="0">
                          <a:solidFill>
                            <a:srgbClr val="1A1F2E"/>
                          </a:solidFill>
                          <a:latin typeface="Inter" pitchFamily="34" charset="0"/>
                          <a:ea typeface="Inter" pitchFamily="34" charset="-122"/>
                          <a:cs typeface="Inter" pitchFamily="34" charset="-120"/>
                        </a:rPr>
                        <a:t>Net Revenue (Rev − Subsidy)</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1A1F2E"/>
                          </a:solidFill>
                          <a:latin typeface="Inter" pitchFamily="34" charset="0"/>
                          <a:ea typeface="Inter" pitchFamily="34" charset="-122"/>
                          <a:cs typeface="Inter" pitchFamily="34" charset="-120"/>
                        </a:rPr>
                        <a:t>R$8.02M</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200" b="1" dirty="0">
                          <a:solidFill>
                            <a:srgbClr val="2C8C85"/>
                          </a:solidFill>
                          <a:latin typeface="Inter" pitchFamily="34" charset="0"/>
                          <a:ea typeface="Inter" pitchFamily="34" charset="-122"/>
                          <a:cs typeface="Inter" pitchFamily="34" charset="-120"/>
                        </a:rPr>
                        <a:t>R$8.46M  (+5.5%)</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1A1F2E"/>
                          </a:solidFill>
                          <a:latin typeface="Inter" pitchFamily="34" charset="0"/>
                          <a:ea typeface="Inter" pitchFamily="34" charset="-122"/>
                          <a:cs typeface="Inter" pitchFamily="34" charset="-120"/>
                        </a:rPr>
                        <a:t>R$9.06M  (+13%)</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r>
              <a:tr h="391886">
                <a:tc>
                  <a:txBody>
                    <a:bodyPr/>
                    <a:lstStyle/>
                    <a:p>
                      <a:pPr indent="0" marL="0">
                        <a:buNone/>
                      </a:pPr>
                      <a:r>
                        <a:rPr lang="en-US" sz="1200" b="1" dirty="0">
                          <a:solidFill>
                            <a:srgbClr val="1A1F2E"/>
                          </a:solidFill>
                          <a:latin typeface="Inter" pitchFamily="34" charset="0"/>
                          <a:ea typeface="Inter" pitchFamily="34" charset="-122"/>
                          <a:cs typeface="Inter" pitchFamily="34" charset="-120"/>
                        </a:rPr>
                        <a:t>New Sellers Acquired</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1A1F2E"/>
                          </a:solidFill>
                          <a:latin typeface="Inter" pitchFamily="34" charset="0"/>
                          <a:ea typeface="Inter" pitchFamily="34" charset="-122"/>
                          <a:cs typeface="Inter" pitchFamily="34" charset="-120"/>
                        </a:rPr>
                        <a:t>1.7K</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200" b="1" dirty="0">
                          <a:solidFill>
                            <a:srgbClr val="2C8C85"/>
                          </a:solidFill>
                          <a:latin typeface="Inter" pitchFamily="34" charset="0"/>
                          <a:ea typeface="Inter" pitchFamily="34" charset="-122"/>
                          <a:cs typeface="Inter" pitchFamily="34" charset="-120"/>
                        </a:rPr>
                        <a:t>2.0K  (+15%)</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c>
                  <a:txBody>
                    <a:bodyPr/>
                    <a:lstStyle/>
                    <a:p>
                      <a:pPr algn="ctr" indent="0" marL="0">
                        <a:buNone/>
                      </a:pPr>
                      <a:r>
                        <a:rPr lang="en-US" sz="1200" dirty="0">
                          <a:solidFill>
                            <a:srgbClr val="1A1F2E"/>
                          </a:solidFill>
                          <a:latin typeface="Inter" pitchFamily="34" charset="0"/>
                          <a:ea typeface="Inter" pitchFamily="34" charset="-122"/>
                          <a:cs typeface="Inter" pitchFamily="34" charset="-120"/>
                        </a:rPr>
                        <a:t>2.4K  (+39%)</a:t>
                      </a:r>
                      <a:endParaRPr lang="en-US" sz="1200" dirty="0">
                        <a:latin typeface="Inter" charset="0"/>
                        <a:ea typeface="Inter" charset="0"/>
                        <a:cs typeface="Inter" charset="0"/>
                      </a:endParaRPr>
                    </a:p>
                  </a:txBody>
                  <a:tcPr marL="91440" marR="91440" marT="45720" marB="45720" anchor="ctr">
                    <a:lnL w="9525" cap="flat" cmpd="sng" algn="ctr">
                      <a:solidFill>
                        <a:srgbClr val="D1D5DB"/>
                      </a:solidFill>
                      <a:prstDash val="solid"/>
                      <a:round/>
                      <a:headEnd type="none" w="med" len="med"/>
                      <a:tailEnd type="none" w="med" len="med"/>
                    </a:lnL>
                    <a:lnR w="9525" cap="flat" cmpd="sng" algn="ctr">
                      <a:solidFill>
                        <a:srgbClr val="D1D5DB"/>
                      </a:solidFill>
                      <a:prstDash val="solid"/>
                      <a:round/>
                      <a:headEnd type="none" w="med" len="med"/>
                      <a:tailEnd type="none" w="med" len="med"/>
                    </a:lnR>
                    <a:lnT w="9525" cap="flat" cmpd="sng" algn="ctr">
                      <a:solidFill>
                        <a:srgbClr val="D1D5DB"/>
                      </a:solidFill>
                      <a:prstDash val="solid"/>
                      <a:round/>
                      <a:headEnd type="none" w="med" len="med"/>
                      <a:tailEnd type="none" w="med" len="med"/>
                    </a:lnT>
                    <a:lnB w="9525" cap="flat" cmpd="sng" algn="ctr">
                      <a:solidFill>
                        <a:srgbClr val="D1D5DB"/>
                      </a:solidFill>
                      <a:prstDash val="solid"/>
                      <a:round/>
                      <a:headEnd type="none" w="med" len="med"/>
                      <a:tailEnd type="none" w="med" len="med"/>
                    </a:lnB>
                    <a:solidFill>
                      <a:srgbClr val="FFFFFF"/>
                    </a:solidFill>
                  </a:tcPr>
                </a:tc>
              </a:tr>
            </a:tbl>
          </a:graphicData>
        </a:graphic>
      </p:graphicFrame>
      <p:sp>
        <p:nvSpPr>
          <p:cNvPr id="6" name="Shape 3"/>
          <p:cNvSpPr/>
          <p:nvPr/>
        </p:nvSpPr>
        <p:spPr>
          <a:xfrm>
            <a:off x="640080" y="5852160"/>
            <a:ext cx="10881360" cy="640080"/>
          </a:xfrm>
          <a:prstGeom prst="rect">
            <a:avLst/>
          </a:prstGeom>
          <a:solidFill>
            <a:srgbClr val="F5F6F8"/>
          </a:solidFill>
          <a:ln/>
        </p:spPr>
      </p:sp>
      <p:sp>
        <p:nvSpPr>
          <p:cNvPr id="7" name="Shape 4"/>
          <p:cNvSpPr/>
          <p:nvPr/>
        </p:nvSpPr>
        <p:spPr>
          <a:xfrm>
            <a:off x="640080" y="5852160"/>
            <a:ext cx="73152" cy="640080"/>
          </a:xfrm>
          <a:prstGeom prst="rect">
            <a:avLst/>
          </a:prstGeom>
          <a:solidFill>
            <a:srgbClr val="3FB8AF"/>
          </a:solidFill>
          <a:ln/>
        </p:spPr>
      </p:sp>
      <p:sp>
        <p:nvSpPr>
          <p:cNvPr id="8" name="Text 5"/>
          <p:cNvSpPr/>
          <p:nvPr/>
        </p:nvSpPr>
        <p:spPr>
          <a:xfrm>
            <a:off x="868680" y="5897880"/>
            <a:ext cx="10561320" cy="548640"/>
          </a:xfrm>
          <a:prstGeom prst="rect">
            <a:avLst/>
          </a:prstGeom>
          <a:noFill/>
          <a:ln/>
        </p:spPr>
        <p:txBody>
          <a:bodyPr wrap="square" lIns="0" tIns="0" rIns="0" bIns="0" rtlCol="0" anchor="ctr"/>
          <a:lstStyle/>
          <a:p>
            <a:pPr indent="0" marL="0">
              <a:buNone/>
            </a:pPr>
            <a:r>
              <a:rPr lang="en-US" sz="1200" b="1" dirty="0">
                <a:solidFill>
                  <a:srgbClr val="1B2A4E"/>
                </a:solidFill>
                <a:latin typeface="Inter" pitchFamily="34" charset="0"/>
                <a:ea typeface="Inter" pitchFamily="34" charset="-122"/>
                <a:cs typeface="Inter" pitchFamily="34" charset="-120"/>
              </a:rPr>
              <a:t>Observation:  </a:t>
            </a:r>
            <a:pPr indent="0" marL="0">
              <a:buNone/>
            </a:pPr>
            <a:r>
              <a:rPr lang="en-US" sz="1200" dirty="0">
                <a:solidFill>
                  <a:srgbClr val="1A1F2E"/>
                </a:solidFill>
                <a:latin typeface="Inter" pitchFamily="34" charset="0"/>
                <a:ea typeface="Inter" pitchFamily="34" charset="-122"/>
                <a:cs typeface="Inter" pitchFamily="34" charset="-120"/>
              </a:rPr>
              <a:t>Aggressive Scaling adds </a:t>
            </a:r>
            <a:pPr indent="0" marL="0">
              <a:buNone/>
            </a:pPr>
            <a:r>
              <a:rPr lang="en-US" sz="1200" b="1" dirty="0">
                <a:solidFill>
                  <a:srgbClr val="1A1F2E"/>
                </a:solidFill>
                <a:latin typeface="Inter" pitchFamily="34" charset="0"/>
                <a:ea typeface="Inter" pitchFamily="34" charset="-122"/>
                <a:cs typeface="Inter" pitchFamily="34" charset="-120"/>
              </a:rPr>
              <a:t>144 more sellers </a:t>
            </a:r>
            <a:pPr indent="0" marL="0">
              <a:buNone/>
            </a:pPr>
            <a:r>
              <a:rPr lang="en-US" sz="1200" dirty="0">
                <a:solidFill>
                  <a:srgbClr val="1A1F2E"/>
                </a:solidFill>
                <a:latin typeface="Inter" pitchFamily="34" charset="0"/>
                <a:ea typeface="Inter" pitchFamily="34" charset="-122"/>
                <a:cs typeface="Inter" pitchFamily="34" charset="-120"/>
              </a:rPr>
              <a:t>than Capital-Efficient — at a cost of </a:t>
            </a:r>
            <a:pPr indent="0" marL="0">
              <a:buNone/>
            </a:pPr>
            <a:r>
              <a:rPr lang="en-US" sz="1200" b="1" dirty="0">
                <a:solidFill>
                  <a:srgbClr val="1A1F2E"/>
                </a:solidFill>
                <a:latin typeface="Inter" pitchFamily="34" charset="0"/>
                <a:ea typeface="Inter" pitchFamily="34" charset="-122"/>
                <a:cs typeface="Inter" pitchFamily="34" charset="-120"/>
              </a:rPr>
              <a:t>R$329K in subsidy </a:t>
            </a:r>
            <a:pPr indent="0" marL="0">
              <a:buNone/>
            </a:pPr>
            <a:r>
              <a:rPr lang="en-US" sz="1200" dirty="0">
                <a:solidFill>
                  <a:srgbClr val="1A1F2E"/>
                </a:solidFill>
                <a:latin typeface="Inter" pitchFamily="34" charset="0"/>
                <a:ea typeface="Inter" pitchFamily="34" charset="-122"/>
                <a:cs typeface="Inter" pitchFamily="34" charset="-120"/>
              </a:rPr>
              <a:t>plus the multiplied channel spend.  The cost per incremental retained seller climbs sharply with scale.</a:t>
            </a:r>
            <a:endParaRPr lang="en-US" sz="1200" dirty="0"/>
          </a:p>
        </p:txBody>
      </p:sp>
      <p:sp>
        <p:nvSpPr>
          <p:cNvPr id="9" name="Text 6"/>
          <p:cNvSpPr/>
          <p:nvPr/>
        </p:nvSpPr>
        <p:spPr>
          <a:xfrm>
            <a:off x="640080" y="6583680"/>
            <a:ext cx="10972800" cy="182880"/>
          </a:xfrm>
          <a:prstGeom prst="rect">
            <a:avLst/>
          </a:prstGeom>
          <a:noFill/>
          <a:ln/>
        </p:spPr>
        <p:txBody>
          <a:bodyPr wrap="square" lIns="0" tIns="0" rIns="0" bIns="0" rtlCol="0" anchor="ctr"/>
          <a:lstStyle/>
          <a:p>
            <a:pPr indent="0" marL="0">
              <a:buNone/>
            </a:pPr>
            <a:r>
              <a:rPr lang="en-US" sz="900" i="1" dirty="0">
                <a:solidFill>
                  <a:srgbClr val="6B7280"/>
                </a:solidFill>
                <a:latin typeface="Inter" pitchFamily="34" charset="0"/>
                <a:ea typeface="Inter" pitchFamily="34" charset="-122"/>
                <a:cs typeface="Inter" pitchFamily="34" charset="-120"/>
              </a:rPr>
              <a:t>Source: Olist scenario planner, 12-month forecast, all categories.  Deltas computed against Defensive Consolidation baseline.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40080" y="548640"/>
            <a:ext cx="5486400" cy="274320"/>
          </a:xfrm>
          <a:prstGeom prst="rect">
            <a:avLst/>
          </a:prstGeom>
          <a:noFill/>
          <a:ln/>
        </p:spPr>
        <p:txBody>
          <a:bodyPr wrap="square" lIns="0" tIns="0" rIns="0" bIns="0" rtlCol="0" anchor="ctr"/>
          <a:lstStyle/>
          <a:p>
            <a:pPr indent="0" marL="0">
              <a:buNone/>
            </a:pPr>
            <a:r>
              <a:rPr lang="en-US" sz="1100" b="1" spc="500" kern="0" dirty="0">
                <a:solidFill>
                  <a:srgbClr val="2C8C85"/>
                </a:solidFill>
                <a:latin typeface="Inter" pitchFamily="34" charset="0"/>
                <a:ea typeface="Inter" pitchFamily="34" charset="-122"/>
                <a:cs typeface="Inter" pitchFamily="34" charset="-120"/>
              </a:rPr>
              <a:t>RECOMMENDATION</a:t>
            </a:r>
            <a:endParaRPr lang="en-US" sz="1100" dirty="0"/>
          </a:p>
        </p:txBody>
      </p:sp>
      <p:sp>
        <p:nvSpPr>
          <p:cNvPr id="3" name="Text 1"/>
          <p:cNvSpPr/>
          <p:nvPr/>
        </p:nvSpPr>
        <p:spPr>
          <a:xfrm>
            <a:off x="640080" y="914400"/>
            <a:ext cx="10881360" cy="914400"/>
          </a:xfrm>
          <a:prstGeom prst="rect">
            <a:avLst/>
          </a:prstGeom>
          <a:noFill/>
          <a:ln/>
        </p:spPr>
        <p:txBody>
          <a:bodyPr wrap="square" lIns="0" tIns="0" rIns="0" bIns="0" rtlCol="0" anchor="ctr"/>
          <a:lstStyle/>
          <a:p>
            <a:pPr indent="0" marL="0">
              <a:buNone/>
            </a:pPr>
            <a:r>
              <a:rPr lang="en-US" sz="3000" b="1" dirty="0">
                <a:solidFill>
                  <a:srgbClr val="1B2A4E"/>
                </a:solidFill>
                <a:latin typeface="Merriweather" pitchFamily="34" charset="0"/>
                <a:ea typeface="Merriweather" pitchFamily="34" charset="-122"/>
                <a:cs typeface="Merriweather" pitchFamily="34" charset="-120"/>
              </a:rPr>
              <a:t>Lead with capital efficiency.  Earn the right to scale.</a:t>
            </a:r>
            <a:endParaRPr lang="en-US" sz="3000" dirty="0"/>
          </a:p>
        </p:txBody>
      </p:sp>
      <p:sp>
        <p:nvSpPr>
          <p:cNvPr id="4" name="Shape 2"/>
          <p:cNvSpPr/>
          <p:nvPr/>
        </p:nvSpPr>
        <p:spPr>
          <a:xfrm>
            <a:off x="640080" y="2194560"/>
            <a:ext cx="5486400" cy="3657600"/>
          </a:xfrm>
          <a:prstGeom prst="rect">
            <a:avLst/>
          </a:prstGeom>
          <a:solidFill>
            <a:srgbClr val="1B2A4E"/>
          </a:solidFill>
          <a:ln/>
        </p:spPr>
      </p:sp>
      <p:sp>
        <p:nvSpPr>
          <p:cNvPr id="5" name="Text 3"/>
          <p:cNvSpPr/>
          <p:nvPr/>
        </p:nvSpPr>
        <p:spPr>
          <a:xfrm>
            <a:off x="914400" y="2423160"/>
            <a:ext cx="5029200" cy="274320"/>
          </a:xfrm>
          <a:prstGeom prst="rect">
            <a:avLst/>
          </a:prstGeom>
          <a:noFill/>
          <a:ln/>
        </p:spPr>
        <p:txBody>
          <a:bodyPr wrap="square" lIns="0" tIns="0" rIns="0" bIns="0" rtlCol="0" anchor="ctr"/>
          <a:lstStyle/>
          <a:p>
            <a:pPr indent="0" marL="0">
              <a:buNone/>
            </a:pPr>
            <a:r>
              <a:rPr lang="en-US" sz="1000" b="1" spc="400" kern="0" dirty="0">
                <a:solidFill>
                  <a:srgbClr val="3FB8AF"/>
                </a:solidFill>
                <a:latin typeface="Inter" pitchFamily="34" charset="0"/>
                <a:ea typeface="Inter" pitchFamily="34" charset="-122"/>
                <a:cs typeface="Inter" pitchFamily="34" charset="-120"/>
              </a:rPr>
              <a:t>PRIMARY PATH</a:t>
            </a:r>
            <a:endParaRPr lang="en-US" sz="1000" dirty="0"/>
          </a:p>
        </p:txBody>
      </p:sp>
      <p:sp>
        <p:nvSpPr>
          <p:cNvPr id="6" name="Text 4"/>
          <p:cNvSpPr/>
          <p:nvPr/>
        </p:nvSpPr>
        <p:spPr>
          <a:xfrm>
            <a:off x="914400" y="2743200"/>
            <a:ext cx="5029200" cy="548640"/>
          </a:xfrm>
          <a:prstGeom prst="rect">
            <a:avLst/>
          </a:prstGeom>
          <a:noFill/>
          <a:ln/>
        </p:spPr>
        <p:txBody>
          <a:bodyPr wrap="square" lIns="0" tIns="0" rIns="0" bIns="0" rtlCol="0" anchor="ctr"/>
          <a:lstStyle/>
          <a:p>
            <a:pPr indent="0" marL="0">
              <a:buNone/>
            </a:pPr>
            <a:r>
              <a:rPr lang="en-US" sz="2200" b="1" i="1" dirty="0">
                <a:solidFill>
                  <a:srgbClr val="FFFFFF"/>
                </a:solidFill>
                <a:latin typeface="Merriweather" pitchFamily="34" charset="0"/>
                <a:ea typeface="Merriweather" pitchFamily="34" charset="-122"/>
                <a:cs typeface="Merriweather" pitchFamily="34" charset="-120"/>
              </a:rPr>
              <a:t>Capital-Efficient Growth</a:t>
            </a:r>
            <a:endParaRPr lang="en-US" sz="2200" dirty="0"/>
          </a:p>
        </p:txBody>
      </p:sp>
      <p:sp>
        <p:nvSpPr>
          <p:cNvPr id="7" name="Text 5"/>
          <p:cNvSpPr/>
          <p:nvPr/>
        </p:nvSpPr>
        <p:spPr>
          <a:xfrm>
            <a:off x="914400" y="3566160"/>
            <a:ext cx="5029200" cy="2194560"/>
          </a:xfrm>
          <a:prstGeom prst="rect">
            <a:avLst/>
          </a:prstGeom>
          <a:noFill/>
          <a:ln/>
        </p:spPr>
        <p:txBody>
          <a:bodyPr wrap="square" lIns="0" tIns="0" rIns="0" bIns="0" rtlCol="0" anchor="ctr"/>
          <a:lstStyle/>
          <a:p>
            <a:pPr indent="0" marL="0">
              <a:spcAft>
                <a:spcPts val="600"/>
              </a:spcAft>
              <a:buNone/>
            </a:pPr>
            <a:r>
              <a:rPr lang="en-US" sz="1200" b="1" dirty="0">
                <a:solidFill>
                  <a:srgbClr val="FFFFFF"/>
                </a:solidFill>
                <a:latin typeface="Inter" pitchFamily="34" charset="0"/>
                <a:ea typeface="Inter" pitchFamily="34" charset="-122"/>
                <a:cs typeface="Inter" pitchFamily="34" charset="-120"/>
              </a:rPr>
              <a:t>Concentrate spend where the elasticity is identified.</a:t>
            </a:r>
            <a:endParaRPr lang="en-US" sz="1200" dirty="0"/>
          </a:p>
          <a:p>
            <a:pPr indent="0" marL="0">
              <a:spcAft>
                <a:spcPts val="600"/>
              </a:spcAft>
              <a:buNone/>
            </a:pPr>
            <a:r>
              <a:rPr lang="en-US" sz="1200" dirty="0">
                <a:solidFill>
                  <a:srgbClr val="000000"/>
                </a:solidFill>
                <a:latin typeface="Inter" pitchFamily="34" charset="0"/>
                <a:ea typeface="Inter" pitchFamily="34" charset="-122"/>
                <a:cs typeface="Inter" pitchFamily="34" charset="-120"/>
              </a:rPr>
              <a:t> </a:t>
            </a:r>
            <a:endParaRPr lang="en-US" sz="1200" dirty="0"/>
          </a:p>
          <a:p>
            <a:pPr indent="0" marL="0">
              <a:spcAft>
                <a:spcPts val="600"/>
              </a:spcAft>
              <a:buNone/>
            </a:pPr>
            <a:r>
              <a:rPr lang="en-US" sz="1200" dirty="0">
                <a:solidFill>
                  <a:srgbClr val="CFD6E4"/>
                </a:solidFill>
                <a:latin typeface="Inter" pitchFamily="34" charset="0"/>
                <a:ea typeface="Inter" pitchFamily="34" charset="-122"/>
                <a:cs typeface="Inter" pitchFamily="34" charset="-120"/>
              </a:rPr>
              <a:t>Paid search shows the largest and most significant channel coefficient.  Pushing it to 1.8x produces a +15% lift in active sellers and +5.5% revenue at no subsidy cost.  The marketplace lands at month 12 with 91 more sellers than the do-nothing baseline, funded entirely by reallocation rather than new capital.</a:t>
            </a:r>
            <a:endParaRPr lang="en-US" sz="1200" dirty="0"/>
          </a:p>
        </p:txBody>
      </p:sp>
      <p:sp>
        <p:nvSpPr>
          <p:cNvPr id="8" name="Text 6"/>
          <p:cNvSpPr/>
          <p:nvPr/>
        </p:nvSpPr>
        <p:spPr>
          <a:xfrm>
            <a:off x="6583680" y="2423160"/>
            <a:ext cx="4937760" cy="274320"/>
          </a:xfrm>
          <a:prstGeom prst="rect">
            <a:avLst/>
          </a:prstGeom>
          <a:noFill/>
          <a:ln/>
        </p:spPr>
        <p:txBody>
          <a:bodyPr wrap="square" lIns="0" tIns="0" rIns="0" bIns="0" rtlCol="0" anchor="ctr"/>
          <a:lstStyle/>
          <a:p>
            <a:pPr indent="0" marL="0">
              <a:buNone/>
            </a:pPr>
            <a:r>
              <a:rPr lang="en-US" sz="1000" b="1" spc="400" kern="0" dirty="0">
                <a:solidFill>
                  <a:srgbClr val="2C8C85"/>
                </a:solidFill>
                <a:latin typeface="Inter" pitchFamily="34" charset="0"/>
                <a:ea typeface="Inter" pitchFamily="34" charset="-122"/>
                <a:cs typeface="Inter" pitchFamily="34" charset="-120"/>
              </a:rPr>
              <a:t>WHEN TO ESCALATE</a:t>
            </a:r>
            <a:endParaRPr lang="en-US" sz="1000" dirty="0"/>
          </a:p>
        </p:txBody>
      </p:sp>
      <p:sp>
        <p:nvSpPr>
          <p:cNvPr id="9" name="Text 7"/>
          <p:cNvSpPr/>
          <p:nvPr/>
        </p:nvSpPr>
        <p:spPr>
          <a:xfrm>
            <a:off x="6583680" y="2743200"/>
            <a:ext cx="4937760" cy="457200"/>
          </a:xfrm>
          <a:prstGeom prst="rect">
            <a:avLst/>
          </a:prstGeom>
          <a:noFill/>
          <a:ln/>
        </p:spPr>
        <p:txBody>
          <a:bodyPr wrap="square" lIns="0" tIns="0" rIns="0" bIns="0" rtlCol="0" anchor="ctr"/>
          <a:lstStyle/>
          <a:p>
            <a:pPr indent="0" marL="0">
              <a:buNone/>
            </a:pPr>
            <a:r>
              <a:rPr lang="en-US" sz="1600" b="1" i="1" dirty="0">
                <a:solidFill>
                  <a:srgbClr val="1B2A4E"/>
                </a:solidFill>
                <a:latin typeface="Merriweather" pitchFamily="34" charset="0"/>
                <a:ea typeface="Merriweather" pitchFamily="34" charset="-122"/>
                <a:cs typeface="Merriweather" pitchFamily="34" charset="-120"/>
              </a:rPr>
              <a:t>Aggressive Scaling becomes defensible when…</a:t>
            </a:r>
            <a:endParaRPr lang="en-US" sz="1600" dirty="0"/>
          </a:p>
        </p:txBody>
      </p:sp>
      <p:sp>
        <p:nvSpPr>
          <p:cNvPr id="10" name="Text 8"/>
          <p:cNvSpPr/>
          <p:nvPr/>
        </p:nvSpPr>
        <p:spPr>
          <a:xfrm>
            <a:off x="6583680" y="3474720"/>
            <a:ext cx="4937760" cy="2194560"/>
          </a:xfrm>
          <a:prstGeom prst="rect">
            <a:avLst/>
          </a:prstGeom>
          <a:noFill/>
          <a:ln/>
        </p:spPr>
        <p:txBody>
          <a:bodyPr wrap="square" lIns="0" tIns="0" rIns="0" bIns="0" rtlCol="0" anchor="ctr"/>
          <a:lstStyle/>
          <a:p>
            <a:pPr marL="342900" indent="-342900">
              <a:spcAft>
                <a:spcPts val="500"/>
              </a:spcAft>
              <a:buSzPct val="100000"/>
              <a:buChar char="•"/>
            </a:pPr>
            <a:r>
              <a:rPr lang="en-US" sz="1200" dirty="0">
                <a:solidFill>
                  <a:srgbClr val="1A1F2E"/>
                </a:solidFill>
                <a:latin typeface="Inter" pitchFamily="34" charset="0"/>
                <a:ea typeface="Inter" pitchFamily="34" charset="-122"/>
                <a:cs typeface="Inter" pitchFamily="34" charset="-120"/>
              </a:rPr>
              <a:t>capital is available on terms that don't dilute the underlying unit economics  (typically an external infusion);</a:t>
            </a:r>
            <a:endParaRPr lang="en-US" sz="1200" dirty="0"/>
          </a:p>
          <a:p>
            <a:pPr marL="342900" indent="-342900">
              <a:spcAft>
                <a:spcPts val="500"/>
              </a:spcAft>
              <a:buSzPct val="100000"/>
              <a:buChar char="•"/>
            </a:pPr>
            <a:r>
              <a:rPr lang="en-US" sz="1200" dirty="0">
                <a:solidFill>
                  <a:srgbClr val="1A1F2E"/>
                </a:solidFill>
                <a:latin typeface="Inter" pitchFamily="34" charset="0"/>
                <a:ea typeface="Inter" pitchFamily="34" charset="-122"/>
                <a:cs typeface="Inter" pitchFamily="34" charset="-120"/>
              </a:rPr>
              <a:t>the marketplace has a credible plan to reduce the 33% monthly exit rate — through onboarding, retention programs, or category-specific product investment;</a:t>
            </a:r>
            <a:endParaRPr lang="en-US" sz="1200" dirty="0"/>
          </a:p>
          <a:p>
            <a:pPr marL="342900" indent="-342900">
              <a:spcAft>
                <a:spcPts val="500"/>
              </a:spcAft>
              <a:buSzPct val="100000"/>
              <a:buChar char="•"/>
            </a:pPr>
            <a:r>
              <a:rPr lang="en-US" sz="1200" dirty="0">
                <a:solidFill>
                  <a:srgbClr val="1A1F2E"/>
                </a:solidFill>
                <a:latin typeface="Inter" pitchFamily="34" charset="0"/>
                <a:ea typeface="Inter" pitchFamily="34" charset="-122"/>
                <a:cs typeface="Inter" pitchFamily="34" charset="-120"/>
              </a:rPr>
              <a:t>the additional R$329K in subsidy cost is defensible against a strategic objective beyond pure output (signal to investors, category land-grab, defensive positioning against a competitor).</a:t>
            </a:r>
            <a:endParaRPr lang="en-US" sz="1200" dirty="0"/>
          </a:p>
        </p:txBody>
      </p:sp>
      <p:sp>
        <p:nvSpPr>
          <p:cNvPr id="11" name="Shape 9"/>
          <p:cNvSpPr/>
          <p:nvPr/>
        </p:nvSpPr>
        <p:spPr>
          <a:xfrm>
            <a:off x="640080" y="6080760"/>
            <a:ext cx="10881360" cy="548640"/>
          </a:xfrm>
          <a:prstGeom prst="rect">
            <a:avLst/>
          </a:prstGeom>
          <a:solidFill>
            <a:srgbClr val="F5F6F8"/>
          </a:solidFill>
          <a:ln/>
        </p:spPr>
      </p:sp>
      <p:sp>
        <p:nvSpPr>
          <p:cNvPr id="12" name="Text 10"/>
          <p:cNvSpPr/>
          <p:nvPr/>
        </p:nvSpPr>
        <p:spPr>
          <a:xfrm>
            <a:off x="868680" y="6144768"/>
            <a:ext cx="10515600" cy="457200"/>
          </a:xfrm>
          <a:prstGeom prst="rect">
            <a:avLst/>
          </a:prstGeom>
          <a:noFill/>
          <a:ln/>
        </p:spPr>
        <p:txBody>
          <a:bodyPr wrap="square" lIns="0" tIns="0" rIns="0" bIns="0" rtlCol="0" anchor="ctr"/>
          <a:lstStyle/>
          <a:p>
            <a:pPr indent="0" marL="0">
              <a:buNone/>
            </a:pPr>
            <a:r>
              <a:rPr lang="en-US" sz="1200" b="1" i="1" dirty="0">
                <a:solidFill>
                  <a:srgbClr val="1B2A4E"/>
                </a:solidFill>
                <a:latin typeface="Inter" pitchFamily="34" charset="0"/>
                <a:ea typeface="Inter" pitchFamily="34" charset="-122"/>
                <a:cs typeface="Inter" pitchFamily="34" charset="-120"/>
              </a:rPr>
              <a:t>Bottom line:  </a:t>
            </a:r>
            <a:pPr indent="0" marL="0">
              <a:buNone/>
            </a:pPr>
            <a:r>
              <a:rPr lang="en-US" sz="1200" i="1" dirty="0">
                <a:solidFill>
                  <a:srgbClr val="1A1F2E"/>
                </a:solidFill>
                <a:latin typeface="Inter" pitchFamily="34" charset="0"/>
                <a:ea typeface="Inter" pitchFamily="34" charset="-122"/>
                <a:cs typeface="Inter" pitchFamily="34" charset="-120"/>
              </a:rPr>
              <a:t>the model doesn't recommend more spend or less spend.  It recommends spending where elasticities are identified and outcomes are accountable.  Scale follows justification, not the other way around.</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40080" y="548640"/>
            <a:ext cx="5486400" cy="274320"/>
          </a:xfrm>
          <a:prstGeom prst="rect">
            <a:avLst/>
          </a:prstGeom>
          <a:noFill/>
          <a:ln/>
        </p:spPr>
        <p:txBody>
          <a:bodyPr wrap="square" lIns="0" tIns="0" rIns="0" bIns="0" rtlCol="0" anchor="ctr"/>
          <a:lstStyle/>
          <a:p>
            <a:pPr indent="0" marL="0">
              <a:buNone/>
            </a:pPr>
            <a:r>
              <a:rPr lang="en-US" sz="1100" b="1" spc="500" kern="0" dirty="0">
                <a:solidFill>
                  <a:srgbClr val="2C8C85"/>
                </a:solidFill>
                <a:latin typeface="Inter" pitchFamily="34" charset="0"/>
                <a:ea typeface="Inter" pitchFamily="34" charset="-122"/>
                <a:cs typeface="Inter" pitchFamily="34" charset="-120"/>
              </a:rPr>
              <a:t>EX POST</a:t>
            </a:r>
            <a:endParaRPr lang="en-US" sz="1100" dirty="0"/>
          </a:p>
        </p:txBody>
      </p:sp>
      <p:sp>
        <p:nvSpPr>
          <p:cNvPr id="3" name="Text 1"/>
          <p:cNvSpPr/>
          <p:nvPr/>
        </p:nvSpPr>
        <p:spPr>
          <a:xfrm>
            <a:off x="640080" y="914400"/>
            <a:ext cx="10881360" cy="1005840"/>
          </a:xfrm>
          <a:prstGeom prst="rect">
            <a:avLst/>
          </a:prstGeom>
          <a:noFill/>
          <a:ln/>
        </p:spPr>
        <p:txBody>
          <a:bodyPr wrap="square" lIns="0" tIns="0" rIns="0" bIns="0" rtlCol="0" anchor="ctr"/>
          <a:lstStyle/>
          <a:p>
            <a:pPr indent="0" marL="0">
              <a:buNone/>
            </a:pPr>
            <a:r>
              <a:rPr lang="en-US" sz="2600" b="1" dirty="0">
                <a:solidFill>
                  <a:srgbClr val="1B2A4E"/>
                </a:solidFill>
                <a:latin typeface="Merriweather" pitchFamily="34" charset="0"/>
                <a:ea typeface="Merriweather" pitchFamily="34" charset="-122"/>
                <a:cs typeface="Merriweather" pitchFamily="34" charset="-120"/>
              </a:rPr>
              <a:t>What Olist actually did, and what the model would have anticipated.</a:t>
            </a:r>
            <a:endParaRPr lang="en-US" sz="2600" dirty="0"/>
          </a:p>
        </p:txBody>
      </p:sp>
      <p:sp>
        <p:nvSpPr>
          <p:cNvPr id="4" name="Shape 2"/>
          <p:cNvSpPr/>
          <p:nvPr/>
        </p:nvSpPr>
        <p:spPr>
          <a:xfrm>
            <a:off x="640080" y="2286000"/>
            <a:ext cx="914400" cy="777240"/>
          </a:xfrm>
          <a:prstGeom prst="rect">
            <a:avLst/>
          </a:prstGeom>
          <a:solidFill>
            <a:srgbClr val="1B2A4E"/>
          </a:solidFill>
          <a:ln/>
        </p:spPr>
      </p:sp>
      <p:sp>
        <p:nvSpPr>
          <p:cNvPr id="5" name="Text 3"/>
          <p:cNvSpPr/>
          <p:nvPr/>
        </p:nvSpPr>
        <p:spPr>
          <a:xfrm>
            <a:off x="640080" y="2286000"/>
            <a:ext cx="914400" cy="777240"/>
          </a:xfrm>
          <a:prstGeom prst="rect">
            <a:avLst/>
          </a:prstGeom>
          <a:noFill/>
          <a:ln/>
        </p:spPr>
        <p:txBody>
          <a:bodyPr wrap="square" lIns="0" tIns="0" rIns="0" bIns="0" rtlCol="0" anchor="ctr"/>
          <a:lstStyle/>
          <a:p>
            <a:pPr algn="ctr" indent="0" marL="0">
              <a:buNone/>
            </a:pPr>
            <a:r>
              <a:rPr lang="en-US" sz="1800" b="1" dirty="0">
                <a:solidFill>
                  <a:srgbClr val="FFFFFF"/>
                </a:solidFill>
                <a:latin typeface="Merriweather" pitchFamily="34" charset="0"/>
                <a:ea typeface="Merriweather" pitchFamily="34" charset="-122"/>
                <a:cs typeface="Merriweather" pitchFamily="34" charset="-120"/>
              </a:rPr>
              <a:t>2018</a:t>
            </a:r>
            <a:endParaRPr lang="en-US" sz="1800" dirty="0"/>
          </a:p>
        </p:txBody>
      </p:sp>
      <p:sp>
        <p:nvSpPr>
          <p:cNvPr id="6" name="Text 4"/>
          <p:cNvSpPr/>
          <p:nvPr/>
        </p:nvSpPr>
        <p:spPr>
          <a:xfrm>
            <a:off x="1783080" y="2359152"/>
            <a:ext cx="3657600" cy="320040"/>
          </a:xfrm>
          <a:prstGeom prst="rect">
            <a:avLst/>
          </a:prstGeom>
          <a:noFill/>
          <a:ln/>
        </p:spPr>
        <p:txBody>
          <a:bodyPr wrap="square" lIns="0" tIns="0" rIns="0" bIns="0" rtlCol="0" anchor="ctr"/>
          <a:lstStyle/>
          <a:p>
            <a:pPr indent="0" marL="0">
              <a:buNone/>
            </a:pPr>
            <a:r>
              <a:rPr lang="en-US" sz="1400" b="1" dirty="0">
                <a:solidFill>
                  <a:srgbClr val="1B2A4E"/>
                </a:solidFill>
                <a:latin typeface="Merriweather" pitchFamily="34" charset="0"/>
                <a:ea typeface="Merriweather" pitchFamily="34" charset="-122"/>
                <a:cs typeface="Merriweather" pitchFamily="34" charset="-120"/>
              </a:rPr>
              <a:t>Dataset ends</a:t>
            </a:r>
            <a:endParaRPr lang="en-US" sz="1400" dirty="0"/>
          </a:p>
        </p:txBody>
      </p:sp>
      <p:sp>
        <p:nvSpPr>
          <p:cNvPr id="7" name="Text 5"/>
          <p:cNvSpPr/>
          <p:nvPr/>
        </p:nvSpPr>
        <p:spPr>
          <a:xfrm>
            <a:off x="1783080" y="2670048"/>
            <a:ext cx="9784080" cy="365760"/>
          </a:xfrm>
          <a:prstGeom prst="rect">
            <a:avLst/>
          </a:prstGeom>
          <a:noFill/>
          <a:ln/>
        </p:spPr>
        <p:txBody>
          <a:bodyPr wrap="square" lIns="0" tIns="0" rIns="0" bIns="0" rtlCol="0" anchor="ctr"/>
          <a:lstStyle/>
          <a:p>
            <a:pPr indent="0" marL="0">
              <a:buNone/>
            </a:pPr>
            <a:r>
              <a:rPr lang="en-US" sz="1100" dirty="0">
                <a:solidFill>
                  <a:srgbClr val="1A1F2E"/>
                </a:solidFill>
                <a:latin typeface="Inter" pitchFamily="34" charset="0"/>
                <a:ea typeface="Inter" pitchFamily="34" charset="-122"/>
                <a:cs typeface="Inter" pitchFamily="34" charset="-120"/>
              </a:rPr>
              <a:t>1,263 active sellers, marketplace in apparent growth phase but with 33% monthly seller churn against baseline inflow of ~130.</a:t>
            </a:r>
            <a:endParaRPr lang="en-US" sz="1100" dirty="0"/>
          </a:p>
        </p:txBody>
      </p:sp>
      <p:sp>
        <p:nvSpPr>
          <p:cNvPr id="8" name="Shape 6"/>
          <p:cNvSpPr/>
          <p:nvPr/>
        </p:nvSpPr>
        <p:spPr>
          <a:xfrm>
            <a:off x="640080" y="3108960"/>
            <a:ext cx="914400" cy="777240"/>
          </a:xfrm>
          <a:prstGeom prst="rect">
            <a:avLst/>
          </a:prstGeom>
          <a:solidFill>
            <a:srgbClr val="1B2A4E"/>
          </a:solidFill>
          <a:ln/>
        </p:spPr>
      </p:sp>
      <p:sp>
        <p:nvSpPr>
          <p:cNvPr id="9" name="Text 7"/>
          <p:cNvSpPr/>
          <p:nvPr/>
        </p:nvSpPr>
        <p:spPr>
          <a:xfrm>
            <a:off x="640080" y="3108960"/>
            <a:ext cx="914400" cy="777240"/>
          </a:xfrm>
          <a:prstGeom prst="rect">
            <a:avLst/>
          </a:prstGeom>
          <a:noFill/>
          <a:ln/>
        </p:spPr>
        <p:txBody>
          <a:bodyPr wrap="square" lIns="0" tIns="0" rIns="0" bIns="0" rtlCol="0" anchor="ctr"/>
          <a:lstStyle/>
          <a:p>
            <a:pPr algn="ctr" indent="0" marL="0">
              <a:buNone/>
            </a:pPr>
            <a:r>
              <a:rPr lang="en-US" sz="1800" b="1" dirty="0">
                <a:solidFill>
                  <a:srgbClr val="FFFFFF"/>
                </a:solidFill>
                <a:latin typeface="Merriweather" pitchFamily="34" charset="0"/>
                <a:ea typeface="Merriweather" pitchFamily="34" charset="-122"/>
                <a:cs typeface="Merriweather" pitchFamily="34" charset="-120"/>
              </a:rPr>
              <a:t>2019</a:t>
            </a:r>
            <a:endParaRPr lang="en-US" sz="1800" dirty="0"/>
          </a:p>
        </p:txBody>
      </p:sp>
      <p:sp>
        <p:nvSpPr>
          <p:cNvPr id="10" name="Text 8"/>
          <p:cNvSpPr/>
          <p:nvPr/>
        </p:nvSpPr>
        <p:spPr>
          <a:xfrm>
            <a:off x="1783080" y="3182112"/>
            <a:ext cx="3657600" cy="320040"/>
          </a:xfrm>
          <a:prstGeom prst="rect">
            <a:avLst/>
          </a:prstGeom>
          <a:noFill/>
          <a:ln/>
        </p:spPr>
        <p:txBody>
          <a:bodyPr wrap="square" lIns="0" tIns="0" rIns="0" bIns="0" rtlCol="0" anchor="ctr"/>
          <a:lstStyle/>
          <a:p>
            <a:pPr indent="0" marL="0">
              <a:buNone/>
            </a:pPr>
            <a:r>
              <a:rPr lang="en-US" sz="1400" b="1" dirty="0">
                <a:solidFill>
                  <a:srgbClr val="1B2A4E"/>
                </a:solidFill>
                <a:latin typeface="Merriweather" pitchFamily="34" charset="0"/>
                <a:ea typeface="Merriweather" pitchFamily="34" charset="-122"/>
                <a:cs typeface="Merriweather" pitchFamily="34" charset="-120"/>
              </a:rPr>
              <a:t>Series C — $46M</a:t>
            </a:r>
            <a:endParaRPr lang="en-US" sz="1400" dirty="0"/>
          </a:p>
        </p:txBody>
      </p:sp>
      <p:sp>
        <p:nvSpPr>
          <p:cNvPr id="11" name="Text 9"/>
          <p:cNvSpPr/>
          <p:nvPr/>
        </p:nvSpPr>
        <p:spPr>
          <a:xfrm>
            <a:off x="1783080" y="3493008"/>
            <a:ext cx="9784080" cy="365760"/>
          </a:xfrm>
          <a:prstGeom prst="rect">
            <a:avLst/>
          </a:prstGeom>
          <a:noFill/>
          <a:ln/>
        </p:spPr>
        <p:txBody>
          <a:bodyPr wrap="square" lIns="0" tIns="0" rIns="0" bIns="0" rtlCol="0" anchor="ctr"/>
          <a:lstStyle/>
          <a:p>
            <a:pPr indent="0" marL="0">
              <a:buNone/>
            </a:pPr>
            <a:r>
              <a:rPr lang="en-US" sz="1100" dirty="0">
                <a:solidFill>
                  <a:srgbClr val="1A1F2E"/>
                </a:solidFill>
                <a:latin typeface="Inter" pitchFamily="34" charset="0"/>
                <a:ea typeface="Inter" pitchFamily="34" charset="-122"/>
                <a:cs typeface="Inter" pitchFamily="34" charset="-120"/>
              </a:rPr>
              <a:t>Led by SoftBank.  Capital infusion enables the Aggressive Scaling posture in the model.</a:t>
            </a:r>
            <a:endParaRPr lang="en-US" sz="1100" dirty="0"/>
          </a:p>
        </p:txBody>
      </p:sp>
      <p:sp>
        <p:nvSpPr>
          <p:cNvPr id="12" name="Shape 10"/>
          <p:cNvSpPr/>
          <p:nvPr/>
        </p:nvSpPr>
        <p:spPr>
          <a:xfrm>
            <a:off x="640080" y="3931920"/>
            <a:ext cx="914400" cy="777240"/>
          </a:xfrm>
          <a:prstGeom prst="rect">
            <a:avLst/>
          </a:prstGeom>
          <a:solidFill>
            <a:srgbClr val="1B2A4E"/>
          </a:solidFill>
          <a:ln/>
        </p:spPr>
      </p:sp>
      <p:sp>
        <p:nvSpPr>
          <p:cNvPr id="13" name="Text 11"/>
          <p:cNvSpPr/>
          <p:nvPr/>
        </p:nvSpPr>
        <p:spPr>
          <a:xfrm>
            <a:off x="640080" y="3931920"/>
            <a:ext cx="914400" cy="777240"/>
          </a:xfrm>
          <a:prstGeom prst="rect">
            <a:avLst/>
          </a:prstGeom>
          <a:noFill/>
          <a:ln/>
        </p:spPr>
        <p:txBody>
          <a:bodyPr wrap="square" lIns="0" tIns="0" rIns="0" bIns="0" rtlCol="0" anchor="ctr"/>
          <a:lstStyle/>
          <a:p>
            <a:pPr algn="ctr" indent="0" marL="0">
              <a:buNone/>
            </a:pPr>
            <a:r>
              <a:rPr lang="en-US" sz="1800" b="1" dirty="0">
                <a:solidFill>
                  <a:srgbClr val="FFFFFF"/>
                </a:solidFill>
                <a:latin typeface="Merriweather" pitchFamily="34" charset="0"/>
                <a:ea typeface="Merriweather" pitchFamily="34" charset="-122"/>
                <a:cs typeface="Merriweather" pitchFamily="34" charset="-120"/>
              </a:rPr>
              <a:t>2021</a:t>
            </a:r>
            <a:endParaRPr lang="en-US" sz="1800" dirty="0"/>
          </a:p>
        </p:txBody>
      </p:sp>
      <p:sp>
        <p:nvSpPr>
          <p:cNvPr id="14" name="Text 12"/>
          <p:cNvSpPr/>
          <p:nvPr/>
        </p:nvSpPr>
        <p:spPr>
          <a:xfrm>
            <a:off x="1783080" y="4005072"/>
            <a:ext cx="3657600" cy="320040"/>
          </a:xfrm>
          <a:prstGeom prst="rect">
            <a:avLst/>
          </a:prstGeom>
          <a:noFill/>
          <a:ln/>
        </p:spPr>
        <p:txBody>
          <a:bodyPr wrap="square" lIns="0" tIns="0" rIns="0" bIns="0" rtlCol="0" anchor="ctr"/>
          <a:lstStyle/>
          <a:p>
            <a:pPr indent="0" marL="0">
              <a:buNone/>
            </a:pPr>
            <a:r>
              <a:rPr lang="en-US" sz="1400" b="1" dirty="0">
                <a:solidFill>
                  <a:srgbClr val="1B2A4E"/>
                </a:solidFill>
                <a:latin typeface="Merriweather" pitchFamily="34" charset="0"/>
                <a:ea typeface="Merriweather" pitchFamily="34" charset="-122"/>
                <a:cs typeface="Merriweather" pitchFamily="34" charset="-120"/>
              </a:rPr>
              <a:t>Series D — $80M</a:t>
            </a:r>
            <a:endParaRPr lang="en-US" sz="1400" dirty="0"/>
          </a:p>
        </p:txBody>
      </p:sp>
      <p:sp>
        <p:nvSpPr>
          <p:cNvPr id="15" name="Text 13"/>
          <p:cNvSpPr/>
          <p:nvPr/>
        </p:nvSpPr>
        <p:spPr>
          <a:xfrm>
            <a:off x="1783080" y="4315968"/>
            <a:ext cx="9784080" cy="365760"/>
          </a:xfrm>
          <a:prstGeom prst="rect">
            <a:avLst/>
          </a:prstGeom>
          <a:noFill/>
          <a:ln/>
        </p:spPr>
        <p:txBody>
          <a:bodyPr wrap="square" lIns="0" tIns="0" rIns="0" bIns="0" rtlCol="0" anchor="ctr"/>
          <a:lstStyle/>
          <a:p>
            <a:pPr indent="0" marL="0">
              <a:buNone/>
            </a:pPr>
            <a:r>
              <a:rPr lang="en-US" sz="1100" dirty="0">
                <a:solidFill>
                  <a:srgbClr val="1A1F2E"/>
                </a:solidFill>
                <a:latin typeface="Inter" pitchFamily="34" charset="0"/>
                <a:ea typeface="Inter" pitchFamily="34" charset="-122"/>
                <a:cs typeface="Inter" pitchFamily="34" charset="-120"/>
              </a:rPr>
              <a:t>Led by Goldman Sachs.  Continued aggressive expansion.  Olist Shops launches; logistics acquisitions begin.</a:t>
            </a:r>
            <a:endParaRPr lang="en-US" sz="1100" dirty="0"/>
          </a:p>
        </p:txBody>
      </p:sp>
      <p:sp>
        <p:nvSpPr>
          <p:cNvPr id="16" name="Shape 14"/>
          <p:cNvSpPr/>
          <p:nvPr/>
        </p:nvSpPr>
        <p:spPr>
          <a:xfrm>
            <a:off x="640080" y="4754880"/>
            <a:ext cx="914400" cy="777240"/>
          </a:xfrm>
          <a:prstGeom prst="rect">
            <a:avLst/>
          </a:prstGeom>
          <a:solidFill>
            <a:srgbClr val="1B2A4E"/>
          </a:solidFill>
          <a:ln/>
        </p:spPr>
      </p:sp>
      <p:sp>
        <p:nvSpPr>
          <p:cNvPr id="17" name="Text 15"/>
          <p:cNvSpPr/>
          <p:nvPr/>
        </p:nvSpPr>
        <p:spPr>
          <a:xfrm>
            <a:off x="640080" y="4754880"/>
            <a:ext cx="914400" cy="777240"/>
          </a:xfrm>
          <a:prstGeom prst="rect">
            <a:avLst/>
          </a:prstGeom>
          <a:noFill/>
          <a:ln/>
        </p:spPr>
        <p:txBody>
          <a:bodyPr wrap="square" lIns="0" tIns="0" rIns="0" bIns="0" rtlCol="0" anchor="ctr"/>
          <a:lstStyle/>
          <a:p>
            <a:pPr algn="ctr" indent="0" marL="0">
              <a:buNone/>
            </a:pPr>
            <a:r>
              <a:rPr lang="en-US" sz="1800" b="1" dirty="0">
                <a:solidFill>
                  <a:srgbClr val="FFFFFF"/>
                </a:solidFill>
                <a:latin typeface="Merriweather" pitchFamily="34" charset="0"/>
                <a:ea typeface="Merriweather" pitchFamily="34" charset="-122"/>
                <a:cs typeface="Merriweather" pitchFamily="34" charset="-120"/>
              </a:rPr>
              <a:t>2021</a:t>
            </a:r>
            <a:endParaRPr lang="en-US" sz="1800" dirty="0"/>
          </a:p>
        </p:txBody>
      </p:sp>
      <p:sp>
        <p:nvSpPr>
          <p:cNvPr id="18" name="Text 16"/>
          <p:cNvSpPr/>
          <p:nvPr/>
        </p:nvSpPr>
        <p:spPr>
          <a:xfrm>
            <a:off x="1783080" y="4828032"/>
            <a:ext cx="3657600" cy="320040"/>
          </a:xfrm>
          <a:prstGeom prst="rect">
            <a:avLst/>
          </a:prstGeom>
          <a:noFill/>
          <a:ln/>
        </p:spPr>
        <p:txBody>
          <a:bodyPr wrap="square" lIns="0" tIns="0" rIns="0" bIns="0" rtlCol="0" anchor="ctr"/>
          <a:lstStyle/>
          <a:p>
            <a:pPr indent="0" marL="0">
              <a:buNone/>
            </a:pPr>
            <a:r>
              <a:rPr lang="en-US" sz="1400" b="1" dirty="0">
                <a:solidFill>
                  <a:srgbClr val="1B2A4E"/>
                </a:solidFill>
                <a:latin typeface="Merriweather" pitchFamily="34" charset="0"/>
                <a:ea typeface="Merriweather" pitchFamily="34" charset="-122"/>
                <a:cs typeface="Merriweather" pitchFamily="34" charset="-120"/>
              </a:rPr>
              <a:t>Series E — $186M</a:t>
            </a:r>
            <a:endParaRPr lang="en-US" sz="1400" dirty="0"/>
          </a:p>
        </p:txBody>
      </p:sp>
      <p:sp>
        <p:nvSpPr>
          <p:cNvPr id="19" name="Text 17"/>
          <p:cNvSpPr/>
          <p:nvPr/>
        </p:nvSpPr>
        <p:spPr>
          <a:xfrm>
            <a:off x="1783080" y="5138928"/>
            <a:ext cx="9784080" cy="365760"/>
          </a:xfrm>
          <a:prstGeom prst="rect">
            <a:avLst/>
          </a:prstGeom>
          <a:noFill/>
          <a:ln/>
        </p:spPr>
        <p:txBody>
          <a:bodyPr wrap="square" lIns="0" tIns="0" rIns="0" bIns="0" rtlCol="0" anchor="ctr"/>
          <a:lstStyle/>
          <a:p>
            <a:pPr indent="0" marL="0">
              <a:buNone/>
            </a:pPr>
            <a:r>
              <a:rPr lang="en-US" sz="1100" dirty="0">
                <a:solidFill>
                  <a:srgbClr val="1A1F2E"/>
                </a:solidFill>
                <a:latin typeface="Inter" pitchFamily="34" charset="0"/>
                <a:ea typeface="Inter" pitchFamily="34" charset="-122"/>
                <a:cs typeface="Inter" pitchFamily="34" charset="-120"/>
              </a:rPr>
              <a:t>$1.5B valuation.  Business model pivots beyond marketplace into fulfillment and financial services.</a:t>
            </a:r>
            <a:endParaRPr lang="en-US" sz="1100" dirty="0"/>
          </a:p>
        </p:txBody>
      </p:sp>
      <p:sp>
        <p:nvSpPr>
          <p:cNvPr id="20" name="Shape 18"/>
          <p:cNvSpPr/>
          <p:nvPr/>
        </p:nvSpPr>
        <p:spPr>
          <a:xfrm>
            <a:off x="640080" y="5577840"/>
            <a:ext cx="914400" cy="777240"/>
          </a:xfrm>
          <a:prstGeom prst="rect">
            <a:avLst/>
          </a:prstGeom>
          <a:solidFill>
            <a:srgbClr val="1B2A4E"/>
          </a:solidFill>
          <a:ln/>
        </p:spPr>
      </p:sp>
      <p:sp>
        <p:nvSpPr>
          <p:cNvPr id="21" name="Text 19"/>
          <p:cNvSpPr/>
          <p:nvPr/>
        </p:nvSpPr>
        <p:spPr>
          <a:xfrm>
            <a:off x="640080" y="5577840"/>
            <a:ext cx="914400" cy="777240"/>
          </a:xfrm>
          <a:prstGeom prst="rect">
            <a:avLst/>
          </a:prstGeom>
          <a:noFill/>
          <a:ln/>
        </p:spPr>
        <p:txBody>
          <a:bodyPr wrap="square" lIns="0" tIns="0" rIns="0" bIns="0" rtlCol="0" anchor="ctr"/>
          <a:lstStyle/>
          <a:p>
            <a:pPr algn="ctr" indent="0" marL="0">
              <a:buNone/>
            </a:pPr>
            <a:r>
              <a:rPr lang="en-US" sz="1800" b="1" dirty="0">
                <a:solidFill>
                  <a:srgbClr val="FFFFFF"/>
                </a:solidFill>
                <a:latin typeface="Merriweather" pitchFamily="34" charset="0"/>
                <a:ea typeface="Merriweather" pitchFamily="34" charset="-122"/>
                <a:cs typeface="Merriweather" pitchFamily="34" charset="-120"/>
              </a:rPr>
              <a:t>2022</a:t>
            </a:r>
            <a:endParaRPr lang="en-US" sz="1800" dirty="0"/>
          </a:p>
        </p:txBody>
      </p:sp>
      <p:sp>
        <p:nvSpPr>
          <p:cNvPr id="22" name="Text 20"/>
          <p:cNvSpPr/>
          <p:nvPr/>
        </p:nvSpPr>
        <p:spPr>
          <a:xfrm>
            <a:off x="1783080" y="5650992"/>
            <a:ext cx="3657600" cy="320040"/>
          </a:xfrm>
          <a:prstGeom prst="rect">
            <a:avLst/>
          </a:prstGeom>
          <a:noFill/>
          <a:ln/>
        </p:spPr>
        <p:txBody>
          <a:bodyPr wrap="square" lIns="0" tIns="0" rIns="0" bIns="0" rtlCol="0" anchor="ctr"/>
          <a:lstStyle/>
          <a:p>
            <a:pPr indent="0" marL="0">
              <a:buNone/>
            </a:pPr>
            <a:r>
              <a:rPr lang="en-US" sz="1400" b="1" dirty="0">
                <a:solidFill>
                  <a:srgbClr val="1B2A4E"/>
                </a:solidFill>
                <a:latin typeface="Merriweather" pitchFamily="34" charset="0"/>
                <a:ea typeface="Merriweather" pitchFamily="34" charset="-122"/>
                <a:cs typeface="Merriweather" pitchFamily="34" charset="-120"/>
              </a:rPr>
              <a:t>Layoffs</a:t>
            </a:r>
            <a:endParaRPr lang="en-US" sz="1400" dirty="0"/>
          </a:p>
        </p:txBody>
      </p:sp>
      <p:sp>
        <p:nvSpPr>
          <p:cNvPr id="23" name="Text 21"/>
          <p:cNvSpPr/>
          <p:nvPr/>
        </p:nvSpPr>
        <p:spPr>
          <a:xfrm>
            <a:off x="1783080" y="5961888"/>
            <a:ext cx="9784080" cy="365760"/>
          </a:xfrm>
          <a:prstGeom prst="rect">
            <a:avLst/>
          </a:prstGeom>
          <a:noFill/>
          <a:ln/>
        </p:spPr>
        <p:txBody>
          <a:bodyPr wrap="square" lIns="0" tIns="0" rIns="0" bIns="0" rtlCol="0" anchor="ctr"/>
          <a:lstStyle/>
          <a:p>
            <a:pPr indent="0" marL="0">
              <a:buNone/>
            </a:pPr>
            <a:r>
              <a:rPr lang="en-US" sz="1100" dirty="0">
                <a:solidFill>
                  <a:srgbClr val="1A1F2E"/>
                </a:solidFill>
                <a:latin typeface="Inter" pitchFamily="34" charset="0"/>
                <a:ea typeface="Inter" pitchFamily="34" charset="-122"/>
                <a:cs typeface="Inter" pitchFamily="34" charset="-120"/>
              </a:rPr>
              <a:t>Company cites the need to “grow efficiently” — the language of a business retroactively correcting toward the capital-efficient posture.</a:t>
            </a:r>
            <a:endParaRPr lang="en-US" sz="1100" dirty="0"/>
          </a:p>
        </p:txBody>
      </p:sp>
      <p:sp>
        <p:nvSpPr>
          <p:cNvPr id="24" name="Text 22"/>
          <p:cNvSpPr/>
          <p:nvPr/>
        </p:nvSpPr>
        <p:spPr>
          <a:xfrm>
            <a:off x="640080" y="6492240"/>
            <a:ext cx="10972800" cy="274320"/>
          </a:xfrm>
          <a:prstGeom prst="rect">
            <a:avLst/>
          </a:prstGeom>
          <a:noFill/>
          <a:ln/>
        </p:spPr>
        <p:txBody>
          <a:bodyPr wrap="square" lIns="0" tIns="0" rIns="0" bIns="0" rtlCol="0" anchor="ctr"/>
          <a:lstStyle/>
          <a:p>
            <a:pPr indent="0" marL="0">
              <a:buNone/>
            </a:pPr>
            <a:r>
              <a:rPr lang="en-US" sz="900" i="1" dirty="0">
                <a:solidFill>
                  <a:srgbClr val="6B7280"/>
                </a:solidFill>
                <a:latin typeface="Inter" pitchFamily="34" charset="0"/>
                <a:ea typeface="Inter" pitchFamily="34" charset="-122"/>
                <a:cs typeface="Inter" pitchFamily="34" charset="-120"/>
              </a:rPr>
              <a:t>Sources: TechCrunch (2021); Bloomberg Línea (2022).  Detail and citations on the live tool page.</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40080" y="548640"/>
            <a:ext cx="5486400" cy="274320"/>
          </a:xfrm>
          <a:prstGeom prst="rect">
            <a:avLst/>
          </a:prstGeom>
          <a:noFill/>
          <a:ln/>
        </p:spPr>
        <p:txBody>
          <a:bodyPr wrap="square" lIns="0" tIns="0" rIns="0" bIns="0" rtlCol="0" anchor="ctr"/>
          <a:lstStyle/>
          <a:p>
            <a:pPr indent="0" marL="0">
              <a:buNone/>
            </a:pPr>
            <a:r>
              <a:rPr lang="en-US" sz="1100" b="1" spc="500" kern="0" dirty="0">
                <a:solidFill>
                  <a:srgbClr val="2C8C85"/>
                </a:solidFill>
                <a:latin typeface="Inter" pitchFamily="34" charset="0"/>
                <a:ea typeface="Inter" pitchFamily="34" charset="-122"/>
                <a:cs typeface="Inter" pitchFamily="34" charset="-120"/>
              </a:rPr>
              <a:t>METHOD &amp; SCOPE</a:t>
            </a:r>
            <a:endParaRPr lang="en-US" sz="1100" dirty="0"/>
          </a:p>
        </p:txBody>
      </p:sp>
      <p:sp>
        <p:nvSpPr>
          <p:cNvPr id="3" name="Text 1"/>
          <p:cNvSpPr/>
          <p:nvPr/>
        </p:nvSpPr>
        <p:spPr>
          <a:xfrm>
            <a:off x="640080" y="914400"/>
            <a:ext cx="10881360" cy="731520"/>
          </a:xfrm>
          <a:prstGeom prst="rect">
            <a:avLst/>
          </a:prstGeom>
          <a:noFill/>
          <a:ln/>
        </p:spPr>
        <p:txBody>
          <a:bodyPr wrap="square" lIns="0" tIns="0" rIns="0" bIns="0" rtlCol="0" anchor="ctr"/>
          <a:lstStyle/>
          <a:p>
            <a:pPr indent="0" marL="0">
              <a:buNone/>
            </a:pPr>
            <a:r>
              <a:rPr lang="en-US" sz="2800" b="1" dirty="0">
                <a:solidFill>
                  <a:srgbClr val="1B2A4E"/>
                </a:solidFill>
                <a:latin typeface="Merriweather" pitchFamily="34" charset="0"/>
                <a:ea typeface="Merriweather" pitchFamily="34" charset="-122"/>
                <a:cs typeface="Merriweather" pitchFamily="34" charset="-120"/>
              </a:rPr>
              <a:t>What this is — and what it isn't.</a:t>
            </a:r>
            <a:endParaRPr lang="en-US" sz="2800" dirty="0"/>
          </a:p>
        </p:txBody>
      </p:sp>
      <p:sp>
        <p:nvSpPr>
          <p:cNvPr id="4" name="Text 2"/>
          <p:cNvSpPr/>
          <p:nvPr/>
        </p:nvSpPr>
        <p:spPr>
          <a:xfrm>
            <a:off x="640080" y="1920240"/>
            <a:ext cx="5120640" cy="274320"/>
          </a:xfrm>
          <a:prstGeom prst="rect">
            <a:avLst/>
          </a:prstGeom>
          <a:noFill/>
          <a:ln/>
        </p:spPr>
        <p:txBody>
          <a:bodyPr wrap="square" lIns="0" tIns="0" rIns="0" bIns="0" rtlCol="0" anchor="ctr"/>
          <a:lstStyle/>
          <a:p>
            <a:pPr indent="0" marL="0">
              <a:buNone/>
            </a:pPr>
            <a:r>
              <a:rPr lang="en-US" sz="1000" b="1" spc="400" kern="0" dirty="0">
                <a:solidFill>
                  <a:srgbClr val="2C8C85"/>
                </a:solidFill>
                <a:latin typeface="Inter" pitchFamily="34" charset="0"/>
                <a:ea typeface="Inter" pitchFamily="34" charset="-122"/>
                <a:cs typeface="Inter" pitchFamily="34" charset="-120"/>
              </a:rPr>
              <a:t>THE METHOD</a:t>
            </a:r>
            <a:endParaRPr lang="en-US" sz="1000" dirty="0"/>
          </a:p>
        </p:txBody>
      </p:sp>
      <p:sp>
        <p:nvSpPr>
          <p:cNvPr id="5" name="Text 3"/>
          <p:cNvSpPr/>
          <p:nvPr/>
        </p:nvSpPr>
        <p:spPr>
          <a:xfrm>
            <a:off x="640080" y="2286000"/>
            <a:ext cx="5120640" cy="4114800"/>
          </a:xfrm>
          <a:prstGeom prst="rect">
            <a:avLst/>
          </a:prstGeom>
          <a:noFill/>
          <a:ln/>
        </p:spPr>
        <p:txBody>
          <a:bodyPr wrap="square" lIns="0" tIns="0" rIns="0" bIns="0" rtlCol="0" anchor="ctr"/>
          <a:lstStyle/>
          <a:p>
            <a:pPr indent="0" marL="0">
              <a:spcAft>
                <a:spcPts val="400"/>
              </a:spcAft>
              <a:buNone/>
            </a:pPr>
            <a:r>
              <a:rPr lang="en-US" sz="1100" dirty="0">
                <a:solidFill>
                  <a:srgbClr val="1A1F2E"/>
                </a:solidFill>
                <a:latin typeface="Inter" pitchFamily="34" charset="0"/>
                <a:ea typeface="Inter" pitchFamily="34" charset="-122"/>
                <a:cs typeface="Inter" pitchFamily="34" charset="-120"/>
              </a:rPr>
              <a:t>A five-equation econometric system estimated on the public Olist dataset (Feb 2017 – Aug 2018, 64 categories × 19 months).</a:t>
            </a:r>
            <a:endParaRPr lang="en-US" sz="1100" dirty="0"/>
          </a:p>
          <a:p>
            <a:pPr indent="0" marL="0">
              <a:spcAft>
                <a:spcPts val="400"/>
              </a:spcAft>
              <a:buNone/>
            </a:pPr>
            <a:r>
              <a:rPr lang="en-US" sz="1100" dirty="0">
                <a:solidFill>
                  <a:srgbClr val="1A1F2E"/>
                </a:solidFill>
                <a:latin typeface="Inter" pitchFamily="34" charset="0"/>
                <a:ea typeface="Inter" pitchFamily="34" charset="-122"/>
                <a:cs typeface="Inter" pitchFamily="34" charset="-120"/>
              </a:rPr>
              <a:t> </a:t>
            </a:r>
            <a:endParaRPr lang="en-US" sz="1100" dirty="0"/>
          </a:p>
          <a:p>
            <a:pPr indent="0" marL="0">
              <a:spcAft>
                <a:spcPts val="400"/>
              </a:spcAft>
              <a:buNone/>
            </a:pPr>
            <a:r>
              <a:rPr lang="en-US" sz="1100" dirty="0">
                <a:solidFill>
                  <a:srgbClr val="1A1F2E"/>
                </a:solidFill>
                <a:latin typeface="Inter" pitchFamily="34" charset="0"/>
                <a:ea typeface="Inter" pitchFamily="34" charset="-122"/>
                <a:cs typeface="Inter" pitchFamily="34" charset="-120"/>
              </a:rPr>
              <a:t>Two equations are estimated by within-group (fixed effects) panel OLS — new seller acquisition from marketing channel inflows, and unit output from active sellers, lagged output, price, and effective freight.</a:t>
            </a:r>
            <a:endParaRPr lang="en-US" sz="1100" dirty="0"/>
          </a:p>
          <a:p>
            <a:pPr indent="0" marL="0">
              <a:spcAft>
                <a:spcPts val="400"/>
              </a:spcAft>
              <a:buNone/>
            </a:pPr>
            <a:r>
              <a:rPr lang="en-US" sz="1100" dirty="0">
                <a:solidFill>
                  <a:srgbClr val="1A1F2E"/>
                </a:solidFill>
                <a:latin typeface="Inter" pitchFamily="34" charset="0"/>
                <a:ea typeface="Inter" pitchFamily="34" charset="-122"/>
                <a:cs typeface="Inter" pitchFamily="34" charset="-120"/>
              </a:rPr>
              <a:t> </a:t>
            </a:r>
            <a:endParaRPr lang="en-US" sz="1100" dirty="0"/>
          </a:p>
          <a:p>
            <a:pPr indent="0" marL="0">
              <a:spcAft>
                <a:spcPts val="400"/>
              </a:spcAft>
              <a:buNone/>
            </a:pPr>
            <a:r>
              <a:rPr lang="en-US" sz="1100" dirty="0">
                <a:solidFill>
                  <a:srgbClr val="1A1F2E"/>
                </a:solidFill>
                <a:latin typeface="Inter" pitchFamily="34" charset="0"/>
                <a:ea typeface="Inter" pitchFamily="34" charset="-122"/>
                <a:cs typeface="Inter" pitchFamily="34" charset="-120"/>
              </a:rPr>
              <a:t>Three are identities — active seller stock evolves from inflow minus exits, revenue is output times price, and subsidy cost is the platform-borne fraction of freight times units.</a:t>
            </a:r>
            <a:endParaRPr lang="en-US" sz="1100" dirty="0"/>
          </a:p>
          <a:p>
            <a:pPr indent="0" marL="0">
              <a:spcAft>
                <a:spcPts val="400"/>
              </a:spcAft>
              <a:buNone/>
            </a:pPr>
            <a:r>
              <a:rPr lang="en-US" sz="1100" dirty="0">
                <a:solidFill>
                  <a:srgbClr val="1A1F2E"/>
                </a:solidFill>
                <a:latin typeface="Inter" pitchFamily="34" charset="0"/>
                <a:ea typeface="Inter" pitchFamily="34" charset="-122"/>
                <a:cs typeface="Inter" pitchFamily="34" charset="-120"/>
              </a:rPr>
              <a:t> </a:t>
            </a:r>
            <a:endParaRPr lang="en-US" sz="1100" dirty="0"/>
          </a:p>
          <a:p>
            <a:pPr indent="0" marL="0">
              <a:spcAft>
                <a:spcPts val="400"/>
              </a:spcAft>
              <a:buNone/>
            </a:pPr>
            <a:r>
              <a:rPr lang="en-US" sz="1100" dirty="0">
                <a:solidFill>
                  <a:srgbClr val="1A1F2E"/>
                </a:solidFill>
                <a:latin typeface="Inter" pitchFamily="34" charset="0"/>
                <a:ea typeface="Inter" pitchFamily="34" charset="-122"/>
                <a:cs typeface="Inter" pitchFamily="34" charset="-120"/>
              </a:rPr>
              <a:t>Coefficients propagate forward in a recursive solve.  Sliders move controllable inputs; the system updates in real time.</a:t>
            </a:r>
            <a:endParaRPr lang="en-US" sz="1100" dirty="0"/>
          </a:p>
        </p:txBody>
      </p:sp>
      <p:sp>
        <p:nvSpPr>
          <p:cNvPr id="6" name="Text 4"/>
          <p:cNvSpPr/>
          <p:nvPr/>
        </p:nvSpPr>
        <p:spPr>
          <a:xfrm>
            <a:off x="6400800" y="1920240"/>
            <a:ext cx="5120640" cy="274320"/>
          </a:xfrm>
          <a:prstGeom prst="rect">
            <a:avLst/>
          </a:prstGeom>
          <a:noFill/>
          <a:ln/>
        </p:spPr>
        <p:txBody>
          <a:bodyPr wrap="square" lIns="0" tIns="0" rIns="0" bIns="0" rtlCol="0" anchor="ctr"/>
          <a:lstStyle/>
          <a:p>
            <a:pPr indent="0" marL="0">
              <a:buNone/>
            </a:pPr>
            <a:r>
              <a:rPr lang="en-US" sz="1000" b="1" spc="400" kern="0" dirty="0">
                <a:solidFill>
                  <a:srgbClr val="2C8C85"/>
                </a:solidFill>
                <a:latin typeface="Inter" pitchFamily="34" charset="0"/>
                <a:ea typeface="Inter" pitchFamily="34" charset="-122"/>
                <a:cs typeface="Inter" pitchFamily="34" charset="-120"/>
              </a:rPr>
              <a:t>THE SCOPE</a:t>
            </a:r>
            <a:endParaRPr lang="en-US" sz="1000" dirty="0"/>
          </a:p>
        </p:txBody>
      </p:sp>
      <p:sp>
        <p:nvSpPr>
          <p:cNvPr id="7" name="Text 5"/>
          <p:cNvSpPr/>
          <p:nvPr/>
        </p:nvSpPr>
        <p:spPr>
          <a:xfrm>
            <a:off x="6400800" y="2286000"/>
            <a:ext cx="5120640" cy="4114800"/>
          </a:xfrm>
          <a:prstGeom prst="rect">
            <a:avLst/>
          </a:prstGeom>
          <a:noFill/>
          <a:ln/>
        </p:spPr>
        <p:txBody>
          <a:bodyPr wrap="square" lIns="0" tIns="0" rIns="0" bIns="0" rtlCol="0" anchor="ctr"/>
          <a:lstStyle/>
          <a:p>
            <a:pPr indent="0" marL="0">
              <a:spcAft>
                <a:spcPts val="400"/>
              </a:spcAft>
              <a:buNone/>
            </a:pPr>
            <a:r>
              <a:rPr lang="en-US" sz="1100" i="1" dirty="0">
                <a:solidFill>
                  <a:srgbClr val="1A1F2E"/>
                </a:solidFill>
                <a:latin typeface="Inter" pitchFamily="34" charset="0"/>
                <a:ea typeface="Inter" pitchFamily="34" charset="-122"/>
                <a:cs typeface="Inter" pitchFamily="34" charset="-120"/>
              </a:rPr>
              <a:t>Much of the work in this project was in choosing relationships that reflect how the marketplace actually operates, not in tuning for predictive accuracy.</a:t>
            </a:r>
            <a:endParaRPr lang="en-US" sz="1100" dirty="0"/>
          </a:p>
          <a:p>
            <a:pPr indent="0" marL="0">
              <a:spcAft>
                <a:spcPts val="400"/>
              </a:spcAft>
              <a:buNone/>
            </a:pPr>
            <a:r>
              <a:rPr lang="en-US" sz="1100" dirty="0">
                <a:solidFill>
                  <a:srgbClr val="1A1F2E"/>
                </a:solidFill>
                <a:latin typeface="Inter" pitchFamily="34" charset="0"/>
                <a:ea typeface="Inter" pitchFamily="34" charset="-122"/>
                <a:cs typeface="Inter" pitchFamily="34" charset="-120"/>
              </a:rPr>
              <a:t> </a:t>
            </a:r>
            <a:endParaRPr lang="en-US" sz="1100" dirty="0"/>
          </a:p>
          <a:p>
            <a:pPr indent="0" marL="0">
              <a:spcAft>
                <a:spcPts val="400"/>
              </a:spcAft>
              <a:buNone/>
            </a:pPr>
            <a:r>
              <a:rPr lang="en-US" sz="1100" dirty="0">
                <a:solidFill>
                  <a:srgbClr val="1A1F2E"/>
                </a:solidFill>
                <a:latin typeface="Inter" pitchFamily="34" charset="0"/>
                <a:ea typeface="Inter" pitchFamily="34" charset="-122"/>
                <a:cs typeface="Inter" pitchFamily="34" charset="-120"/>
              </a:rPr>
              <a:t>Price is treated as observed rather than as a lever — without demand-side structure, treating price as a control variable yields degenerate optimization.</a:t>
            </a:r>
            <a:endParaRPr lang="en-US" sz="1100" dirty="0"/>
          </a:p>
          <a:p>
            <a:pPr indent="0" marL="0">
              <a:spcAft>
                <a:spcPts val="400"/>
              </a:spcAft>
              <a:buNone/>
            </a:pPr>
            <a:r>
              <a:rPr lang="en-US" sz="1100" dirty="0">
                <a:solidFill>
                  <a:srgbClr val="1A1F2E"/>
                </a:solidFill>
                <a:latin typeface="Inter" pitchFamily="34" charset="0"/>
                <a:ea typeface="Inter" pitchFamily="34" charset="-122"/>
                <a:cs typeface="Inter" pitchFamily="34" charset="-120"/>
              </a:rPr>
              <a:t> </a:t>
            </a:r>
            <a:endParaRPr lang="en-US" sz="1100" dirty="0"/>
          </a:p>
          <a:p>
            <a:pPr indent="0" marL="0">
              <a:spcAft>
                <a:spcPts val="400"/>
              </a:spcAft>
              <a:buNone/>
            </a:pPr>
            <a:r>
              <a:rPr lang="en-US" sz="1100" dirty="0">
                <a:solidFill>
                  <a:srgbClr val="1A1F2E"/>
                </a:solidFill>
                <a:latin typeface="Inter" pitchFamily="34" charset="0"/>
                <a:ea typeface="Inter" pitchFamily="34" charset="-122"/>
                <a:cs typeface="Inter" pitchFamily="34" charset="-120"/>
              </a:rPr>
              <a:t>Marketing channels are grouped into three because most have insufficient lead volume to identify separately.  Cross-category substitution is excluded.</a:t>
            </a:r>
            <a:endParaRPr lang="en-US" sz="1100" dirty="0"/>
          </a:p>
          <a:p>
            <a:pPr indent="0" marL="0">
              <a:spcAft>
                <a:spcPts val="400"/>
              </a:spcAft>
              <a:buNone/>
            </a:pPr>
            <a:r>
              <a:rPr lang="en-US" sz="1100" dirty="0">
                <a:solidFill>
                  <a:srgbClr val="1A1F2E"/>
                </a:solidFill>
                <a:latin typeface="Inter" pitchFamily="34" charset="0"/>
                <a:ea typeface="Inter" pitchFamily="34" charset="-122"/>
                <a:cs typeface="Inter" pitchFamily="34" charset="-120"/>
              </a:rPr>
              <a:t> </a:t>
            </a:r>
            <a:endParaRPr lang="en-US" sz="1100" dirty="0"/>
          </a:p>
          <a:p>
            <a:pPr indent="0" marL="0">
              <a:spcAft>
                <a:spcPts val="400"/>
              </a:spcAft>
              <a:buNone/>
            </a:pPr>
            <a:r>
              <a:rPr lang="en-US" sz="1100" dirty="0">
                <a:solidFill>
                  <a:srgbClr val="1A1F2E"/>
                </a:solidFill>
                <a:latin typeface="Inter" pitchFamily="34" charset="0"/>
                <a:ea typeface="Inter" pitchFamily="34" charset="-122"/>
                <a:cs typeface="Inter" pitchFamily="34" charset="-120"/>
              </a:rPr>
              <a:t>Applied to real organizational data, the framework expands to include actual cost structures, real spend rather than lead-count proxies, longer time series, and the organizational machinery that makes forecasting drive decisions.</a:t>
            </a:r>
            <a:endParaRPr lang="en-US" sz="1100" dirty="0"/>
          </a:p>
        </p:txBody>
      </p:sp>
      <p:sp>
        <p:nvSpPr>
          <p:cNvPr id="8" name="Shape 6"/>
          <p:cNvSpPr/>
          <p:nvPr/>
        </p:nvSpPr>
        <p:spPr>
          <a:xfrm>
            <a:off x="640080" y="6217920"/>
            <a:ext cx="10881360" cy="457200"/>
          </a:xfrm>
          <a:prstGeom prst="rect">
            <a:avLst/>
          </a:prstGeom>
          <a:solidFill>
            <a:srgbClr val="1B2A4E"/>
          </a:solidFill>
          <a:ln/>
        </p:spPr>
      </p:sp>
      <p:sp>
        <p:nvSpPr>
          <p:cNvPr id="9" name="Text 7"/>
          <p:cNvSpPr/>
          <p:nvPr/>
        </p:nvSpPr>
        <p:spPr>
          <a:xfrm>
            <a:off x="868680" y="6263640"/>
            <a:ext cx="10561320" cy="365760"/>
          </a:xfrm>
          <a:prstGeom prst="rect">
            <a:avLst/>
          </a:prstGeom>
          <a:noFill/>
          <a:ln/>
        </p:spPr>
        <p:txBody>
          <a:bodyPr wrap="square" lIns="0" tIns="0" rIns="0" bIns="0" rtlCol="0" anchor="ctr"/>
          <a:lstStyle/>
          <a:p>
            <a:pPr indent="0" marL="0">
              <a:buNone/>
            </a:pPr>
            <a:r>
              <a:rPr lang="en-US" sz="1200" b="1" dirty="0">
                <a:solidFill>
                  <a:srgbClr val="3FB8AF"/>
                </a:solidFill>
                <a:latin typeface="Inter" pitchFamily="34" charset="0"/>
                <a:ea typeface="Inter" pitchFamily="34" charset="-122"/>
                <a:cs typeface="Inter" pitchFamily="34" charset="-120"/>
              </a:rPr>
              <a:t>Explore the model: </a:t>
            </a:r>
            <a:pPr indent="0" marL="0">
              <a:buNone/>
            </a:pPr>
            <a:r>
              <a:rPr lang="en-US" sz="1200" dirty="0">
                <a:solidFill>
                  <a:srgbClr val="FFFFFF"/>
                </a:solidFill>
                <a:latin typeface="Inter" pitchFamily="34" charset="0"/>
                <a:ea typeface="Inter" pitchFamily="34" charset="-122"/>
                <a:cs typeface="Inter" pitchFamily="34" charset="-120"/>
              </a:rPr>
              <a:t>jaredmgrant.com/tools/olist-forecast</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Olist Marketplace: Strategic Scenarios</dc:title>
  <dc:subject>PptxGenJS Presentation</dc:subject>
  <dc:creator>Jared M. Grant</dc:creator>
  <cp:lastModifiedBy>Jared M. Grant</cp:lastModifiedBy>
  <cp:revision>1</cp:revision>
  <dcterms:created xsi:type="dcterms:W3CDTF">2026-06-01T20:00:22Z</dcterms:created>
  <dcterms:modified xsi:type="dcterms:W3CDTF">2026-06-01T20:00:22Z</dcterms:modified>
</cp:coreProperties>
</file>